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2"/>
  </p:notesMasterIdLst>
  <p:handoutMasterIdLst>
    <p:handoutMasterId r:id="rId23"/>
  </p:handoutMasterIdLst>
  <p:sldIdLst>
    <p:sldId id="256" r:id="rId5"/>
    <p:sldId id="258" r:id="rId6"/>
    <p:sldId id="309" r:id="rId7"/>
    <p:sldId id="312" r:id="rId8"/>
    <p:sldId id="327" r:id="rId9"/>
    <p:sldId id="317" r:id="rId10"/>
    <p:sldId id="313" r:id="rId11"/>
    <p:sldId id="323" r:id="rId12"/>
    <p:sldId id="311" r:id="rId13"/>
    <p:sldId id="319" r:id="rId14"/>
    <p:sldId id="310" r:id="rId15"/>
    <p:sldId id="324" r:id="rId16"/>
    <p:sldId id="331" r:id="rId17"/>
    <p:sldId id="329" r:id="rId18"/>
    <p:sldId id="332" r:id="rId19"/>
    <p:sldId id="334" r:id="rId20"/>
    <p:sldId id="326" r:id="rId21"/>
  </p:sldIdLst>
  <p:sldSz cx="9144000" cy="6858000" type="screen4x3"/>
  <p:notesSz cx="7315200" cy="9601200"/>
  <p:embeddedFontLst>
    <p:embeddedFont>
      <p:font typeface="Consolas" panose="020B0609020204030204" pitchFamily="49"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
      <p:font typeface="ＭＳ Ｐゴシック" panose="020B0600070205080204" pitchFamily="34" charset="-128"/>
      <p:regular r:id="rId33"/>
    </p:embeddedFont>
    <p:embeddedFont>
      <p:font typeface="Verdana" panose="020B0604030504040204" pitchFamily="34" charset="0"/>
      <p:regular r:id="rId34"/>
      <p:bold r:id="rId35"/>
      <p:italic r:id="rId36"/>
      <p:boldItalic r:id="rId37"/>
    </p:embeddedFont>
    <p:embeddedFont>
      <p:font typeface="Cambria" panose="02040503050406030204" pitchFamily="18"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ald Miller" initials="GM" lastIdx="1" clrIdx="0">
    <p:extLst>
      <p:ext uri="{19B8F6BF-5375-455C-9EA6-DF929625EA0E}">
        <p15:presenceInfo xmlns:p15="http://schemas.microsoft.com/office/powerpoint/2012/main" userId="S-1-5-21-79331101-1198936889-320618023-63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1175"/>
    <a:srgbClr val="9E8000"/>
    <a:srgbClr val="745E00"/>
    <a:srgbClr val="E1F2FF"/>
    <a:srgbClr val="C2D5E4"/>
    <a:srgbClr val="ABC5D9"/>
    <a:srgbClr val="005695"/>
    <a:srgbClr val="E7E9EF"/>
    <a:srgbClr val="AF0D1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74110" autoAdjust="0"/>
  </p:normalViewPr>
  <p:slideViewPr>
    <p:cSldViewPr snapToGrid="0" showGuides="1">
      <p:cViewPr varScale="1">
        <p:scale>
          <a:sx n="74" d="100"/>
          <a:sy n="74" d="100"/>
        </p:scale>
        <p:origin x="1728" y="66"/>
      </p:cViewPr>
      <p:guideLst>
        <p:guide orient="horz" pos="2160"/>
        <p:guide pos="2940"/>
      </p:guideLst>
    </p:cSldViewPr>
  </p:slideViewPr>
  <p:notesTextViewPr>
    <p:cViewPr>
      <p:scale>
        <a:sx n="130" d="100"/>
        <a:sy n="130" d="100"/>
      </p:scale>
      <p:origin x="0" y="0"/>
    </p:cViewPr>
  </p:notesTextViewPr>
  <p:notesViewPr>
    <p:cSldViewPr snapToGrid="0" showGuides="1">
      <p:cViewPr>
        <p:scale>
          <a:sx n="148" d="100"/>
          <a:sy n="148" d="100"/>
        </p:scale>
        <p:origin x="-1584" y="1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827520" y="9119474"/>
            <a:ext cx="487680" cy="481726"/>
          </a:xfrm>
          <a:prstGeom prst="rect">
            <a:avLst/>
          </a:prstGeom>
        </p:spPr>
        <p:txBody>
          <a:bodyPr vert="horz" lIns="96661" tIns="48331" rIns="96661" bIns="48331" rtlCol="0" anchor="ctr"/>
          <a:lstStyle>
            <a:lvl1pPr algn="r">
              <a:defRPr sz="1300"/>
            </a:lvl1pPr>
          </a:lstStyle>
          <a:p>
            <a:pPr algn="l"/>
            <a:fld id="{697B12D4-4E44-48C5-B3AA-ECDAF4D2CE64}" type="slidenum">
              <a:rPr lang="en-US" b="1" smtClean="0"/>
              <a:pPr algn="l"/>
              <a:t>‹#›</a:t>
            </a:fld>
            <a:endParaRPr lang="en-US" b="1" dirty="0"/>
          </a:p>
        </p:txBody>
      </p:sp>
      <p:sp>
        <p:nvSpPr>
          <p:cNvPr id="7" name="Header Placeholder 6"/>
          <p:cNvSpPr>
            <a:spLocks noGrp="1"/>
          </p:cNvSpPr>
          <p:nvPr>
            <p:ph type="hdr" sz="quarter"/>
          </p:nvPr>
        </p:nvSpPr>
        <p:spPr>
          <a:xfrm>
            <a:off x="590711" y="108175"/>
            <a:ext cx="4801244" cy="481727"/>
          </a:xfrm>
          <a:prstGeom prst="rect">
            <a:avLst/>
          </a:prstGeom>
        </p:spPr>
        <p:txBody>
          <a:bodyPr vert="horz" lIns="0" tIns="96661" rIns="0" bIns="96661" rtlCol="0"/>
          <a:lstStyle>
            <a:lvl1pPr algn="l">
              <a:defRPr sz="1300"/>
            </a:lvl1pPr>
          </a:lstStyle>
          <a:p>
            <a:endParaRPr lang="en-US" dirty="0"/>
          </a:p>
        </p:txBody>
      </p:sp>
      <p:cxnSp>
        <p:nvCxnSpPr>
          <p:cNvPr id="10" name="Straight Connector 9"/>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1866" y="9193289"/>
            <a:ext cx="4562856" cy="308380"/>
          </a:xfrm>
          <a:prstGeom prst="rect">
            <a:avLst/>
          </a:prstGeom>
        </p:spPr>
      </p:pic>
    </p:spTree>
    <p:extLst>
      <p:ext uri="{BB962C8B-B14F-4D97-AF65-F5344CB8AC3E}">
        <p14:creationId xmlns:p14="http://schemas.microsoft.com/office/powerpoint/2010/main" val="1859218430"/>
      </p:ext>
    </p:extLst>
  </p:cSld>
  <p:clrMap bg1="lt1" tx1="dk1" bg2="lt2" tx2="dk2" accent1="accent1" accent2="accent2" accent3="accent3" accent4="accent4" accent5="accent5" accent6="accent6" hlink="hlink" folHlink="folHlink"/>
  <p:extLst mod="1">
    <p:ext uri="{56416CCD-93CA-4268-BC5B-53C4BB910035}">
      <p15:sldGuideLst xmlns:p15="http://schemas.microsoft.com/office/powerpoint/2012/main">
        <p15:guide id="1" pos="35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6828076" y="9119474"/>
            <a:ext cx="487680" cy="481726"/>
          </a:xfrm>
          <a:prstGeom prst="rect">
            <a:avLst/>
          </a:prstGeom>
        </p:spPr>
        <p:txBody>
          <a:bodyPr vert="horz" lIns="96661" tIns="48331" rIns="96661" bIns="48331" rtlCol="0" anchor="ctr"/>
          <a:lstStyle>
            <a:lvl1pPr algn="l">
              <a:defRPr sz="1300" b="1"/>
            </a:lvl1pPr>
          </a:lstStyle>
          <a:p>
            <a:fld id="{30F18498-1159-498D-8DC7-E1A69C582DF5}" type="slidenum">
              <a:rPr lang="en-US" smtClean="0"/>
              <a:pPr/>
              <a:t>‹#›</a:t>
            </a:fld>
            <a:endParaRPr lang="en-US" dirty="0"/>
          </a:p>
        </p:txBody>
      </p:sp>
      <p:cxnSp>
        <p:nvCxnSpPr>
          <p:cNvPr id="13" name="Straight Connector 12"/>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Header Placeholder 13"/>
          <p:cNvSpPr>
            <a:spLocks noGrp="1"/>
          </p:cNvSpPr>
          <p:nvPr>
            <p:ph type="hdr" sz="quarter"/>
          </p:nvPr>
        </p:nvSpPr>
        <p:spPr>
          <a:xfrm>
            <a:off x="568959" y="101414"/>
            <a:ext cx="5022188" cy="481727"/>
          </a:xfrm>
          <a:prstGeom prst="rect">
            <a:avLst/>
          </a:prstGeom>
        </p:spPr>
        <p:txBody>
          <a:bodyPr vert="horz" lIns="0" tIns="96661" rIns="0" bIns="96661" rtlCol="0"/>
          <a:lstStyle>
            <a:lvl1pPr algn="l">
              <a:defRPr sz="1300"/>
            </a:lvl1p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866" y="9193289"/>
            <a:ext cx="4562856" cy="308380"/>
          </a:xfrm>
          <a:prstGeom prst="rect">
            <a:avLst/>
          </a:prstGeom>
        </p:spPr>
      </p:pic>
    </p:spTree>
    <p:extLst>
      <p:ext uri="{BB962C8B-B14F-4D97-AF65-F5344CB8AC3E}">
        <p14:creationId xmlns:p14="http://schemas.microsoft.com/office/powerpoint/2010/main" val="395029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35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t>1</a:t>
            </a:fld>
            <a:endParaRPr lang="en-US" dirty="0"/>
          </a:p>
        </p:txBody>
      </p:sp>
    </p:spTree>
    <p:extLst>
      <p:ext uri="{BB962C8B-B14F-4D97-AF65-F5344CB8AC3E}">
        <p14:creationId xmlns:p14="http://schemas.microsoft.com/office/powerpoint/2010/main" val="618738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This code sample</a:t>
            </a:r>
            <a:r>
              <a:rPr lang="en-US" baseline="0" smtClean="0"/>
              <a:t> is from Grub, a Linux boot loader.</a:t>
            </a:r>
            <a:endParaRPr lang="en-US" smtClean="0"/>
          </a:p>
        </p:txBody>
      </p:sp>
      <p:sp>
        <p:nvSpPr>
          <p:cNvPr id="4" name="Slide Number Placeholder 3"/>
          <p:cNvSpPr>
            <a:spLocks noGrp="1"/>
          </p:cNvSpPr>
          <p:nvPr>
            <p:ph type="sldNum" sz="quarter" idx="10"/>
          </p:nvPr>
        </p:nvSpPr>
        <p:spPr/>
        <p:txBody>
          <a:bodyPr/>
          <a:lstStyle/>
          <a:p>
            <a:fld id="{30F18498-1159-498D-8DC7-E1A69C582DF5}" type="slidenum">
              <a:rPr lang="en-US" smtClean="0"/>
              <a:pPr/>
              <a:t>11</a:t>
            </a:fld>
            <a:endParaRPr lang="en-US" dirty="0"/>
          </a:p>
        </p:txBody>
      </p:sp>
    </p:spTree>
    <p:extLst>
      <p:ext uri="{BB962C8B-B14F-4D97-AF65-F5344CB8AC3E}">
        <p14:creationId xmlns:p14="http://schemas.microsoft.com/office/powerpoint/2010/main" val="2678514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mtClean="0"/>
              <a:t>Code is most readily analyzed and repaired on an intermediate representation (IR).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mtClean="0"/>
              <a:t>But actual repair must be on the source.  </a:t>
            </a:r>
          </a:p>
        </p:txBody>
      </p:sp>
      <p:sp>
        <p:nvSpPr>
          <p:cNvPr id="4" name="Slide Number Placeholder 3"/>
          <p:cNvSpPr>
            <a:spLocks noGrp="1"/>
          </p:cNvSpPr>
          <p:nvPr>
            <p:ph type="sldNum" sz="quarter" idx="10"/>
          </p:nvPr>
        </p:nvSpPr>
        <p:spPr/>
        <p:txBody>
          <a:bodyPr/>
          <a:lstStyle/>
          <a:p>
            <a:fld id="{30F18498-1159-498D-8DC7-E1A69C582DF5}" type="slidenum">
              <a:rPr lang="en-US" smtClean="0"/>
              <a:pPr/>
              <a:t>12</a:t>
            </a:fld>
            <a:endParaRPr lang="en-US" dirty="0"/>
          </a:p>
        </p:txBody>
      </p:sp>
    </p:spTree>
    <p:extLst>
      <p:ext uri="{BB962C8B-B14F-4D97-AF65-F5344CB8AC3E}">
        <p14:creationId xmlns:p14="http://schemas.microsoft.com/office/powerpoint/2010/main" val="1578785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I’m done covering integer</a:t>
            </a:r>
            <a:r>
              <a:rPr lang="en-US" baseline="0" smtClean="0"/>
              <a:t> overflows.  Next I’ll cover missing bounds checks, and then missing authorization checks.</a:t>
            </a:r>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13</a:t>
            </a:fld>
            <a:endParaRPr lang="en-US" dirty="0"/>
          </a:p>
        </p:txBody>
      </p:sp>
    </p:spTree>
    <p:extLst>
      <p:ext uri="{BB962C8B-B14F-4D97-AF65-F5344CB8AC3E}">
        <p14:creationId xmlns:p14="http://schemas.microsoft.com/office/powerpoint/2010/main" val="1645761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mtClean="0"/>
              <a:t>Then use </a:t>
            </a:r>
            <a:r>
              <a:rPr lang="en-US" sz="1200" b="1" smtClean="0">
                <a:solidFill>
                  <a:srgbClr val="0070C0"/>
                </a:solidFill>
              </a:rPr>
              <a:t>dynamic analysis</a:t>
            </a:r>
            <a:r>
              <a:rPr lang="en-US" sz="1200" smtClean="0"/>
              <a:t> to weed out too-strict candidate bounds by seeing what memory is actually accessed on good runs.  </a:t>
            </a:r>
          </a:p>
          <a:p>
            <a:endParaRPr lang="en-US" smtClean="0"/>
          </a:p>
          <a:p>
            <a:r>
              <a:rPr lang="en-US" smtClean="0"/>
              <a:t>First run</a:t>
            </a:r>
            <a:r>
              <a:rPr lang="en-US" baseline="0" smtClean="0"/>
              <a:t> on test cases.  Then run instrumented program in production to make sure of bounds checks before enforcing them in production.</a:t>
            </a:r>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14</a:t>
            </a:fld>
            <a:endParaRPr lang="en-US" dirty="0"/>
          </a:p>
        </p:txBody>
      </p:sp>
    </p:spTree>
    <p:extLst>
      <p:ext uri="{BB962C8B-B14F-4D97-AF65-F5344CB8AC3E}">
        <p14:creationId xmlns:p14="http://schemas.microsoft.com/office/powerpoint/2010/main" val="2640344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Database-backed application that runs on a central server and talks to remote clients (such as web browsers, smartphone apps, etc.)</a:t>
            </a:r>
          </a:p>
          <a:p>
            <a:endParaRPr lang="en-US" sz="1200" smtClean="0"/>
          </a:p>
          <a:p>
            <a:r>
              <a:rPr lang="en-US" smtClean="0"/>
              <a:t>Ordinary testing may fail to reveal gaps in server-side access-control logic. </a:t>
            </a:r>
            <a:endParaRPr lang="en-US" sz="120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mtClean="0"/>
              <a:t>An attacker may be able to exploit such gaps by creating a malicious client or even simply by entering hand-crafted URLs into the web browser.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mtClean="0"/>
              <a:t>This is a frequently-encountered</a:t>
            </a:r>
            <a:r>
              <a:rPr lang="en-US" sz="1200" baseline="0" smtClean="0"/>
              <a:t> bug and appears on the OWASP list of the top ten web vulnerabilities.</a:t>
            </a:r>
            <a:endParaRPr lang="en-US" sz="1200" smtClean="0"/>
          </a:p>
          <a:p>
            <a:endParaRPr lang="en-US" sz="120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Authenticating information (passwords, login tokens) is treated specially,</a:t>
            </a:r>
            <a:r>
              <a:rPr lang="en-US" baseline="0" smtClean="0"/>
              <a:t> as described in the paper.</a:t>
            </a:r>
            <a:endParaRPr lang="en-US" smtClean="0"/>
          </a:p>
          <a:p>
            <a:endParaRPr lang="en-US" sz="1200" smtClean="0"/>
          </a:p>
          <a:p>
            <a:endParaRPr lang="en-US" sz="1200" smtClean="0"/>
          </a:p>
          <a:p>
            <a:r>
              <a:rPr lang="en-US" sz="1200" smtClean="0"/>
              <a:t>% ==================</a:t>
            </a:r>
            <a:endParaRPr lang="en-US"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a:t>
            </a:r>
            <a:r>
              <a:rPr lang="en-US" baseline="0" smtClean="0"/>
              <a:t> </a:t>
            </a:r>
            <a:r>
              <a:rPr lang="en-US" smtClean="0"/>
              <a:t>Allow a user to read (or respectively write) a data item if and only if the user can read (or resp. write) the data item using normal interactions of the client.</a:t>
            </a:r>
          </a:p>
          <a:p>
            <a:endParaRPr lang="en-US" smtClean="0"/>
          </a:p>
        </p:txBody>
      </p:sp>
      <p:sp>
        <p:nvSpPr>
          <p:cNvPr id="4" name="Slide Number Placeholder 3"/>
          <p:cNvSpPr>
            <a:spLocks noGrp="1"/>
          </p:cNvSpPr>
          <p:nvPr>
            <p:ph type="sldNum" sz="quarter" idx="10"/>
          </p:nvPr>
        </p:nvSpPr>
        <p:spPr/>
        <p:txBody>
          <a:bodyPr/>
          <a:lstStyle/>
          <a:p>
            <a:fld id="{30F18498-1159-498D-8DC7-E1A69C582DF5}" type="slidenum">
              <a:rPr lang="en-US" smtClean="0"/>
              <a:pPr/>
              <a:t>15</a:t>
            </a:fld>
            <a:endParaRPr lang="en-US" dirty="0"/>
          </a:p>
        </p:txBody>
      </p:sp>
    </p:spTree>
    <p:extLst>
      <p:ext uri="{BB962C8B-B14F-4D97-AF65-F5344CB8AC3E}">
        <p14:creationId xmlns:p14="http://schemas.microsoft.com/office/powerpoint/2010/main" val="2798805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construct a formula </a:t>
            </a:r>
            <a:r>
              <a:rPr lang="en-US" i="1" smtClean="0"/>
              <a:t>IntendedAccess</a:t>
            </a:r>
            <a:r>
              <a:rPr lang="en-US" i="0" baseline="0" smtClean="0"/>
              <a:t> that identifies the database accesses that are available from the user interface.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We construct another formula </a:t>
            </a:r>
            <a:r>
              <a:rPr lang="en-US" i="1" smtClean="0"/>
              <a:t>AttackerAccess</a:t>
            </a:r>
            <a:r>
              <a:rPr lang="en-US" i="0" baseline="0" smtClean="0"/>
              <a:t> that identifies the all possible database accesses, without being restricted to those available from the user interface.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smtClean="0"/>
              <a:t>We then ask a first-order logic solver whether the attacker access exceeds the intended access.  If so, the solver returns a satisfying request, and we repair the authorization logic for proessing that request.</a:t>
            </a:r>
            <a:endParaRPr lang="en-US" smtClean="0"/>
          </a:p>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16</a:t>
            </a:fld>
            <a:endParaRPr lang="en-US" dirty="0"/>
          </a:p>
        </p:txBody>
      </p:sp>
    </p:spTree>
    <p:extLst>
      <p:ext uri="{BB962C8B-B14F-4D97-AF65-F5344CB8AC3E}">
        <p14:creationId xmlns:p14="http://schemas.microsoft.com/office/powerpoint/2010/main" val="2628848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mtClean="0"/>
              <a:t>Automated Code Repair (ACR) is suitable for problems where many bugs follow a common pattern and have a corresponding pattern for repair.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mtClean="0"/>
              <a:t>In</a:t>
            </a:r>
            <a:r>
              <a:rPr lang="en-US" sz="1200" baseline="0" smtClean="0"/>
              <a:t> this talk, I </a:t>
            </a:r>
            <a:r>
              <a:rPr lang="en-US" sz="1200" smtClean="0"/>
              <a:t>have discussed three type of bugs suitable for ACR: integer overflow,</a:t>
            </a:r>
            <a:r>
              <a:rPr lang="en-US" sz="1200" baseline="0" smtClean="0"/>
              <a:t> memory bounds, and access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smtClean="0"/>
              <a:t>Any questions?</a:t>
            </a:r>
            <a:endParaRPr lang="en-US" sz="1200" smtClean="0"/>
          </a:p>
          <a:p>
            <a:endParaRPr lang="en-US" smtClean="0"/>
          </a:p>
          <a:p>
            <a:r>
              <a:rPr lang="en-US" smtClean="0"/>
              <a:t>(Don’t read the whole table;</a:t>
            </a:r>
            <a:r>
              <a:rPr lang="en-US" baseline="0" smtClean="0"/>
              <a:t> just keep it up for people to read during Q&amp;A.)</a:t>
            </a:r>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17</a:t>
            </a:fld>
            <a:endParaRPr lang="en-US" dirty="0"/>
          </a:p>
        </p:txBody>
      </p:sp>
    </p:spTree>
    <p:extLst>
      <p:ext uri="{BB962C8B-B14F-4D97-AF65-F5344CB8AC3E}">
        <p14:creationId xmlns:p14="http://schemas.microsoft.com/office/powerpoint/2010/main" val="338449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a:t>
            </a:fld>
            <a:endParaRPr lang="en-US" dirty="0"/>
          </a:p>
        </p:txBody>
      </p:sp>
    </p:spTree>
    <p:extLst>
      <p:ext uri="{BB962C8B-B14F-4D97-AF65-F5344CB8AC3E}">
        <p14:creationId xmlns:p14="http://schemas.microsoft.com/office/powerpoint/2010/main" val="418349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smtClean="0"/>
              <a:t>Software vulnerabilities constitute</a:t>
            </a:r>
            <a:r>
              <a:rPr lang="en-US" baseline="0" dirty="0" smtClean="0"/>
              <a:t> a </a:t>
            </a:r>
            <a:r>
              <a:rPr lang="en-US" baseline="0" smtClean="0"/>
              <a:t>major threat.</a:t>
            </a:r>
          </a:p>
          <a:p>
            <a:endParaRPr lang="en-US" sz="2400" smtClean="0"/>
          </a:p>
          <a:p>
            <a:r>
              <a:rPr lang="en-US" sz="2400" smtClean="0"/>
              <a:t>There is a huge amount of legacy code still in use,</a:t>
            </a:r>
            <a:r>
              <a:rPr lang="en-US" sz="2400" baseline="0" smtClean="0"/>
              <a:t> including b</a:t>
            </a:r>
            <a:r>
              <a:rPr lang="en-US" sz="2200" smtClean="0"/>
              <a:t>illions of lines of C code,</a:t>
            </a:r>
            <a:r>
              <a:rPr lang="en-US" sz="2200" baseline="0" smtClean="0"/>
              <a:t> with an u</a:t>
            </a:r>
            <a:r>
              <a:rPr lang="en-US" sz="2200" smtClean="0"/>
              <a:t>nknown number of security vulnerabilities.</a:t>
            </a:r>
          </a:p>
          <a:p>
            <a:endParaRPr lang="en-US"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Image</a:t>
            </a:r>
            <a:r>
              <a:rPr lang="en-US" baseline="0" smtClean="0"/>
              <a:t> source: </a:t>
            </a:r>
            <a:r>
              <a:rPr lang="en-US" sz="1200" smtClean="0">
                <a:solidFill>
                  <a:schemeClr val="bg1">
                    <a:lumMod val="50000"/>
                  </a:schemeClr>
                </a:solidFill>
              </a:rPr>
              <a:t>http://www.bigstockphoto.com/image-132503723</a:t>
            </a:r>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3</a:t>
            </a:fld>
            <a:endParaRPr lang="en-US" dirty="0"/>
          </a:p>
        </p:txBody>
      </p:sp>
    </p:spTree>
    <p:extLst>
      <p:ext uri="{BB962C8B-B14F-4D97-AF65-F5344CB8AC3E}">
        <p14:creationId xmlns:p14="http://schemas.microsoft.com/office/powerpoint/2010/main" val="1851074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smtClean="0"/>
              <a:t>Our work on automated repair is based on three premises.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First, many security bugs follow common patterns.</a:t>
            </a:r>
            <a:r>
              <a:rPr lang="en-US" baseline="0" dirty="0" smtClean="0"/>
              <a:t>  For example, one common pattern is using an attacker-controlled value in a calculation of how much memory to allocate, without checking for integer overflow.  This can result in too little memory getting allocated, which sets the stage for a buffer overflow later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0F18498-1159-498D-8DC7-E1A69C582DF5}" type="slidenum">
              <a:rPr lang="en-US" smtClean="0"/>
              <a:pPr/>
              <a:t>4</a:t>
            </a:fld>
            <a:endParaRPr lang="en-US" dirty="0"/>
          </a:p>
        </p:txBody>
      </p:sp>
    </p:spTree>
    <p:extLst>
      <p:ext uri="{BB962C8B-B14F-4D97-AF65-F5344CB8AC3E}">
        <p14:creationId xmlns:p14="http://schemas.microsoft.com/office/powerpoint/2010/main" val="217153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a:t>
            </a:r>
            <a:r>
              <a:rPr lang="en-US" baseline="0" smtClean="0"/>
              <a:t> this talk, I’ll discuss repairs for three types of bugs.</a:t>
            </a:r>
          </a:p>
          <a:p>
            <a:r>
              <a:rPr lang="en-US" baseline="0" smtClean="0"/>
              <a:t>First, integer overflow leading to memory corruption.  We performed this work in fiscal year 2016, and I’ll spend most of my talk on this topic.</a:t>
            </a:r>
          </a:p>
          <a:p>
            <a:r>
              <a:rPr lang="en-US" baseline="0" smtClean="0"/>
              <a:t>Second, missing memory bounds checks.  This illustrates using dynamic analysis to complement static analysis.   We started working on the Memory Bounds work last month and will continue working on during the remainder of this fiscal year.</a:t>
            </a:r>
          </a:p>
          <a:p>
            <a:r>
              <a:rPr lang="en-US" baseline="0" smtClean="0"/>
              <a:t>Third, m</a:t>
            </a:r>
            <a:r>
              <a:rPr lang="en-US" smtClean="0"/>
              <a:t>issing authorization checks in a client-server application.  This illustrates using heavyweight formal</a:t>
            </a:r>
            <a:r>
              <a:rPr lang="en-US" baseline="0" smtClean="0"/>
              <a:t> method in automated repair.</a:t>
            </a:r>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5</a:t>
            </a:fld>
            <a:endParaRPr lang="en-US" dirty="0"/>
          </a:p>
        </p:txBody>
      </p:sp>
    </p:spTree>
    <p:extLst>
      <p:ext uri="{BB962C8B-B14F-4D97-AF65-F5344CB8AC3E}">
        <p14:creationId xmlns:p14="http://schemas.microsoft.com/office/powerpoint/2010/main" val="1113738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200" smtClean="0"/>
              <a:t>There</a:t>
            </a:r>
            <a:r>
              <a:rPr lang="en-US" sz="1200" baseline="0" smtClean="0"/>
              <a:t> are two main ways:</a:t>
            </a:r>
            <a:endParaRPr lang="en-US" sz="1200" smtClean="0"/>
          </a:p>
          <a:p>
            <a:r>
              <a:rPr lang="en-US" sz="1200" smtClean="0"/>
              <a:t>The first is integer overflow in the calculation </a:t>
            </a:r>
            <a:r>
              <a:rPr lang="en-US" sz="1200" dirty="0" smtClean="0"/>
              <a:t>of how much memory to allocate, resulting in a too-small allocation and subsequent out-of-bounds memory </a:t>
            </a:r>
            <a:r>
              <a:rPr lang="en-US" sz="1200" smtClean="0"/>
              <a:t>access.</a:t>
            </a:r>
          </a:p>
          <a:p>
            <a:r>
              <a:rPr lang="en-US" sz="1200" smtClean="0"/>
              <a:t>The second</a:t>
            </a:r>
            <a:r>
              <a:rPr lang="en-US" sz="1200" baseline="0" smtClean="0"/>
              <a:t> is integer overflow in the bounds check for an array.  This can cause a check that should have failed to instead succeed, allowing an out-of-bounds memory access.</a:t>
            </a:r>
            <a:endParaRPr lang="en-US" sz="1200" smtClean="0"/>
          </a:p>
          <a:p>
            <a:endParaRPr lang="en-US" sz="1200" smtClean="0"/>
          </a:p>
          <a:p>
            <a:r>
              <a:rPr lang="en-US" sz="1200" smtClean="0"/>
              <a:t>As</a:t>
            </a:r>
            <a:r>
              <a:rPr lang="en-US" sz="1200" baseline="0" smtClean="0"/>
              <a:t> an example, b</a:t>
            </a:r>
            <a:r>
              <a:rPr lang="en-US" sz="1200" smtClean="0"/>
              <a:t>oth of these were present in the Android Stagefright bugs disclosed</a:t>
            </a:r>
            <a:r>
              <a:rPr lang="en-US" sz="1200" baseline="0" smtClean="0"/>
              <a:t> in July 2015.</a:t>
            </a:r>
          </a:p>
          <a:p>
            <a:endParaRPr lang="en-US" sz="1200" baseline="0" smtClean="0"/>
          </a:p>
          <a:p>
            <a:endParaRPr lang="en-US" sz="1200" baseline="0" smtClean="0"/>
          </a:p>
          <a:p>
            <a:endParaRPr lang="en-US" sz="1200" smtClean="0"/>
          </a:p>
          <a:p>
            <a:endParaRPr lang="en-US" sz="1200" smtClean="0"/>
          </a:p>
          <a:p>
            <a:r>
              <a:rPr lang="en-US" sz="1200" smtClean="0"/>
              <a:t>--------------------</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We repair overflows so that the program behaves the same as if unlimited-bitwidth integers were used.</a:t>
            </a:r>
          </a:p>
          <a:p>
            <a:endParaRPr lang="en-US" sz="1200" dirty="0" smtClean="0"/>
          </a:p>
          <a:p>
            <a:r>
              <a:rPr lang="en-US" sz="1200" dirty="0" smtClean="0"/>
              <a:t>For unsigned integers, if the result of an overflowing operation is only used in subsequent addition or multiplication (not subtraction or division), then the quantity is monotonically non-decreasing in subsequent arithmetic (except for multiplication by zero). Thus, unlimited-bitwidth arithmetic can be emulated by using saturation arithmetic, i.e., replacing an overflowed value with the greatest representable value (SIZE_MAX for type size_t). If the declared types of variables are smaller than size_t, they are changed to size_t.</a:t>
            </a:r>
          </a:p>
        </p:txBody>
      </p:sp>
      <p:sp>
        <p:nvSpPr>
          <p:cNvPr id="4" name="Slide Number Placeholder 3"/>
          <p:cNvSpPr>
            <a:spLocks noGrp="1"/>
          </p:cNvSpPr>
          <p:nvPr>
            <p:ph type="sldNum" sz="quarter" idx="10"/>
          </p:nvPr>
        </p:nvSpPr>
        <p:spPr/>
        <p:txBody>
          <a:bodyPr/>
          <a:lstStyle/>
          <a:p>
            <a:fld id="{30F18498-1159-498D-8DC7-E1A69C582DF5}" type="slidenum">
              <a:rPr lang="en-US" smtClean="0"/>
              <a:pPr/>
              <a:t>6</a:t>
            </a:fld>
            <a:endParaRPr lang="en-US" dirty="0"/>
          </a:p>
        </p:txBody>
      </p:sp>
    </p:spTree>
    <p:extLst>
      <p:ext uri="{BB962C8B-B14F-4D97-AF65-F5344CB8AC3E}">
        <p14:creationId xmlns:p14="http://schemas.microsoft.com/office/powerpoint/2010/main" val="3872582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200" smtClean="0"/>
              <a:t>OpenSSL includes cryptographic functions where use of modular arithmetic is intentional.  Our technique</a:t>
            </a:r>
            <a:r>
              <a:rPr lang="en-US" sz="1200" baseline="0" smtClean="0"/>
              <a:t> correctly leaves these alone.</a:t>
            </a:r>
            <a:endParaRPr lang="en-US" sz="1200" smtClean="0"/>
          </a:p>
          <a:p>
            <a:r>
              <a:rPr lang="en-US" sz="1200" smtClean="0"/>
              <a:t>Jasper is a library for encoding and decoding JPEG2000 images.</a:t>
            </a:r>
          </a:p>
          <a:p>
            <a:endParaRPr lang="en-US" smtClean="0"/>
          </a:p>
          <a:p>
            <a:r>
              <a:rPr lang="en-US" smtClean="0"/>
              <a:t>We use a tool called “Kint” to</a:t>
            </a:r>
            <a:r>
              <a:rPr lang="en-US" baseline="0" smtClean="0"/>
              <a:t> determine which arithmetic operations have the potential for overflow.</a:t>
            </a:r>
          </a:p>
          <a:p>
            <a:r>
              <a:rPr lang="en-US" baseline="0" smtClean="0"/>
              <a:t>We then narrow these down to those that are </a:t>
            </a:r>
            <a:r>
              <a:rPr lang="en-US" b="1" baseline="0" smtClean="0"/>
              <a:t>sensitive</a:t>
            </a:r>
            <a:r>
              <a:rPr lang="en-US" b="0" baseline="0" smtClean="0"/>
              <a:t>, that is, those that are associated with array indices or bounds.  </a:t>
            </a:r>
            <a:endParaRPr lang="en-US" smtClean="0"/>
          </a:p>
          <a:p>
            <a:endParaRPr lang="en-US"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Fully repaired 50% in</a:t>
            </a:r>
            <a:r>
              <a:rPr lang="en-US" baseline="0" smtClean="0"/>
              <a:t> </a:t>
            </a:r>
            <a:r>
              <a:rPr lang="en-US" smtClean="0"/>
              <a:t>Jasper,</a:t>
            </a:r>
            <a:r>
              <a:rPr lang="en-US" baseline="0" smtClean="0"/>
              <a:t> 75% in OpenSSL..</a:t>
            </a:r>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7</a:t>
            </a:fld>
            <a:endParaRPr lang="en-US" dirty="0"/>
          </a:p>
        </p:txBody>
      </p:sp>
    </p:spTree>
    <p:extLst>
      <p:ext uri="{BB962C8B-B14F-4D97-AF65-F5344CB8AC3E}">
        <p14:creationId xmlns:p14="http://schemas.microsoft.com/office/powerpoint/2010/main" val="2149972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mtClean="0"/>
              <a:t>We </a:t>
            </a:r>
            <a:r>
              <a:rPr lang="en-US" sz="1200" dirty="0" smtClean="0"/>
              <a:t>repair overflows so that the program behaves the same as if unlimited-bitwidth integers were used.</a:t>
            </a:r>
          </a:p>
          <a:p>
            <a:endParaRPr lang="en-US" sz="1200" dirty="0" smtClean="0"/>
          </a:p>
          <a:p>
            <a:r>
              <a:rPr lang="en-US" sz="1200" dirty="0" smtClean="0"/>
              <a:t>For unsigned integers, if the result of an overflowing operation is only used in subsequent addition or multiplication (not subtraction or division), then the quantity is monotonically non-decreasing in subsequent arithmetic (except for multiplication by zero). Thus, unlimited-bitwidth arithmetic can be emulated by using saturation arithmetic, i.e., replacing an overflowed value with the greatest representable value (SIZE_MAX for type size_t). If the declared types of variables are smaller than size_t, they are changed to size_t.</a:t>
            </a:r>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includes </a:t>
            </a:r>
            <a:r>
              <a:rPr lang="en-US" sz="1200" dirty="0" smtClean="0">
                <a:latin typeface="Consolas" panose="020B0609020204030204" pitchFamily="49" charset="0"/>
                <a:cs typeface="Consolas" panose="020B0609020204030204" pitchFamily="49" charset="0"/>
              </a:rPr>
              <a:t>malloc</a:t>
            </a:r>
            <a:r>
              <a:rPr lang="en-US" sz="1200" dirty="0" smtClean="0"/>
              <a:t>, which internally compares the requested amount of memory to the size of the largest unallocated chunk of virtual memory.</a:t>
            </a:r>
          </a:p>
          <a:p>
            <a:endParaRPr lang="en-US" sz="1200" smtClean="0"/>
          </a:p>
          <a:p>
            <a:endParaRPr lang="en-US" sz="1200" smtClean="0"/>
          </a:p>
          <a:p>
            <a:r>
              <a:rPr lang="en-US" sz="1200" smtClean="0"/>
              <a:t>Inferred specification: ...</a:t>
            </a:r>
          </a:p>
          <a:p>
            <a:r>
              <a:rPr lang="en-US" sz="1200" smtClean="0"/>
              <a:t> - Includes malloc, which has an internal comparison (requested_mem ≤ available_mem).</a:t>
            </a:r>
          </a:p>
          <a:p>
            <a:r>
              <a:rPr lang="en-US" sz="1200" smtClean="0"/>
              <a:t> - Excludes crypto and hashing functions, which are designed to employ modular arithmetic.</a:t>
            </a:r>
          </a:p>
          <a:p>
            <a:endParaRPr lang="en-US" sz="1200" smtClean="0"/>
          </a:p>
          <a:p>
            <a:endParaRPr lang="en-US" sz="1200" dirty="0" smtClean="0"/>
          </a:p>
        </p:txBody>
      </p:sp>
      <p:sp>
        <p:nvSpPr>
          <p:cNvPr id="4" name="Slide Number Placeholder 3"/>
          <p:cNvSpPr>
            <a:spLocks noGrp="1"/>
          </p:cNvSpPr>
          <p:nvPr>
            <p:ph type="sldNum" sz="quarter" idx="10"/>
          </p:nvPr>
        </p:nvSpPr>
        <p:spPr/>
        <p:txBody>
          <a:bodyPr/>
          <a:lstStyle/>
          <a:p>
            <a:fld id="{30F18498-1159-498D-8DC7-E1A69C582DF5}" type="slidenum">
              <a:rPr lang="en-US" smtClean="0"/>
              <a:pPr/>
              <a:t>8</a:t>
            </a:fld>
            <a:endParaRPr lang="en-US" dirty="0"/>
          </a:p>
        </p:txBody>
      </p:sp>
    </p:spTree>
    <p:extLst>
      <p:ext uri="{BB962C8B-B14F-4D97-AF65-F5344CB8AC3E}">
        <p14:creationId xmlns:p14="http://schemas.microsoft.com/office/powerpoint/2010/main" val="2474794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smtClean="0"/>
              <a:t>What if </a:t>
            </a:r>
            <a:r>
              <a:rPr lang="en-US" smtClean="0"/>
              <a:t>dest_size</a:t>
            </a:r>
            <a:r>
              <a:rPr lang="en-US" baseline="0" smtClean="0"/>
              <a:t> is </a:t>
            </a:r>
            <a:r>
              <a:rPr lang="en-US" baseline="0" dirty="0" smtClean="0"/>
              <a:t>SIZE_MAX</a:t>
            </a:r>
            <a:r>
              <a:rPr lang="en-US" baseline="0" smtClean="0"/>
              <a:t>?  </a:t>
            </a:r>
          </a:p>
          <a:p>
            <a:r>
              <a:rPr lang="en-US" baseline="0" smtClean="0"/>
              <a:t>That’s </a:t>
            </a:r>
            <a:r>
              <a:rPr lang="en-US" baseline="0" dirty="0" smtClean="0"/>
              <a:t>actually an impossible situation: it would mean that the destination buffer consumes the entire virtual address </a:t>
            </a:r>
            <a:r>
              <a:rPr lang="en-US" baseline="0" smtClean="0"/>
              <a:t>space.</a:t>
            </a:r>
          </a:p>
          <a:p>
            <a:endParaRPr lang="en-US" baseline="0" smtClean="0"/>
          </a:p>
          <a:p>
            <a:r>
              <a:rPr lang="en-US" baseline="0" smtClean="0"/>
              <a:t>What if both sides of inequality overflow?</a:t>
            </a:r>
          </a:p>
          <a:p>
            <a:r>
              <a:rPr lang="en-US" baseline="0" smtClean="0"/>
              <a:t>Then we cannot guarantee that we emulate normal arithmetic, so we issue a warning.</a:t>
            </a:r>
          </a:p>
          <a:p>
            <a:endParaRPr lang="en-US" baseline="0" smtClean="0"/>
          </a:p>
          <a:p>
            <a:r>
              <a:rPr lang="en-US" baseline="0" smtClean="0"/>
              <a:t>What if overflow reaches another sink (not a comparison)?</a:t>
            </a:r>
          </a:p>
          <a:p>
            <a:r>
              <a:rPr lang="en-US" baseline="0" smtClean="0"/>
              <a:t>Then we cannot guarantee the correctness of our repair, so we issue a warning.</a:t>
            </a:r>
          </a:p>
          <a:p>
            <a:endParaRPr lang="en-US" baseline="0" smtClean="0"/>
          </a:p>
          <a:p>
            <a:endParaRPr lang="en-US" baseline="0" dirty="0" smtClean="0"/>
          </a:p>
          <a:p>
            <a:r>
              <a:rPr lang="en-US" baseline="0" dirty="0" smtClean="0"/>
              <a:t>The function </a:t>
            </a:r>
            <a:r>
              <a:rPr lang="en-US" sz="1200" b="1" dirty="0" smtClean="0">
                <a:latin typeface="Consolas" panose="020B0609020204030204" pitchFamily="49" charset="0"/>
                <a:cs typeface="Consolas" panose="020B0609020204030204" pitchFamily="49" charset="0"/>
              </a:rPr>
              <a:t>__builtin_add_overflow</a:t>
            </a:r>
            <a:r>
              <a:rPr lang="en-US" sz="1200" b="0" dirty="0" smtClean="0">
                <a:latin typeface="Consolas" panose="020B0609020204030204" pitchFamily="49" charset="0"/>
                <a:cs typeface="Consolas" panose="020B0609020204030204" pitchFamily="49" charset="0"/>
              </a:rPr>
              <a:t> is available in gcc</a:t>
            </a:r>
            <a:r>
              <a:rPr lang="en-US" sz="1200" b="0" baseline="0" dirty="0" smtClean="0">
                <a:latin typeface="Consolas" panose="020B0609020204030204" pitchFamily="49" charset="0"/>
                <a:cs typeface="Consolas" panose="020B0609020204030204" pitchFamily="49" charset="0"/>
              </a:rPr>
              <a:t> and clang.  For a portable solution, an idiom can be used (e.g., lop + rop &lt; lop).</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10</a:t>
            </a:fld>
            <a:endParaRPr lang="en-US" dirty="0"/>
          </a:p>
        </p:txBody>
      </p:sp>
    </p:spTree>
    <p:extLst>
      <p:ext uri="{BB962C8B-B14F-4D97-AF65-F5344CB8AC3E}">
        <p14:creationId xmlns:p14="http://schemas.microsoft.com/office/powerpoint/2010/main" val="2401861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321" y="3046"/>
            <a:ext cx="4317005" cy="6377290"/>
          </a:xfrm>
          <a:prstGeom prst="rect">
            <a:avLst/>
          </a:prstGeom>
        </p:spPr>
      </p:pic>
      <p:sp>
        <p:nvSpPr>
          <p:cNvPr id="7" name="Rectangle 6"/>
          <p:cNvSpPr/>
          <p:nvPr userDrawn="1"/>
        </p:nvSpPr>
        <p:spPr bwMode="auto">
          <a:xfrm>
            <a:off x="2" y="-17418"/>
            <a:ext cx="6059154" cy="640080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500" b="1" dirty="0" smtClean="0">
              <a:solidFill>
                <a:prstClr val="black"/>
              </a:solidFill>
              <a:latin typeface="Arial" charset="0"/>
              <a:ea typeface="ＭＳ Ｐゴシック" pitchFamily="1" charset="-128"/>
            </a:endParaRPr>
          </a:p>
        </p:txBody>
      </p:sp>
      <p:sp>
        <p:nvSpPr>
          <p:cNvPr id="2" name="Title 1"/>
          <p:cNvSpPr>
            <a:spLocks noGrp="1"/>
          </p:cNvSpPr>
          <p:nvPr>
            <p:ph type="ctrTitle" hasCustomPrompt="1"/>
          </p:nvPr>
        </p:nvSpPr>
        <p:spPr>
          <a:xfrm>
            <a:off x="392116" y="266700"/>
            <a:ext cx="4789487" cy="3657600"/>
          </a:xfrm>
        </p:spPr>
        <p:txBody>
          <a:bodyPr anchor="b">
            <a:normAutofit/>
          </a:bodyPr>
          <a:lstStyle>
            <a:lvl1pPr algn="l">
              <a:defRPr sz="27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392116" y="4076700"/>
            <a:ext cx="4789487" cy="1295400"/>
          </a:xfrm>
        </p:spPr>
        <p:txBody>
          <a:bodyPr>
            <a:normAutofit/>
          </a:bodyPr>
          <a:lstStyle>
            <a:lvl1pPr marL="0" indent="0" algn="l">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en-US" dirty="0"/>
          </a:p>
        </p:txBody>
      </p:sp>
      <p:sp>
        <p:nvSpPr>
          <p:cNvPr id="12" name="Rectangle 11"/>
          <p:cNvSpPr/>
          <p:nvPr userDrawn="1"/>
        </p:nvSpPr>
        <p:spPr>
          <a:xfrm>
            <a:off x="5447" y="6340093"/>
            <a:ext cx="9144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166302" y="6428713"/>
            <a:ext cx="5108417" cy="345047"/>
          </a:xfrm>
          <a:prstGeom prst="rect">
            <a:avLst/>
          </a:prstGeom>
        </p:spPr>
      </p:pic>
      <p:sp>
        <p:nvSpPr>
          <p:cNvPr id="16" name="Rectangle 73"/>
          <p:cNvSpPr>
            <a:spLocks noChangeArrowheads="1"/>
          </p:cNvSpPr>
          <p:nvPr userDrawn="1"/>
        </p:nvSpPr>
        <p:spPr bwMode="white">
          <a:xfrm>
            <a:off x="5711084" y="6554099"/>
            <a:ext cx="1834243" cy="150041"/>
          </a:xfrm>
          <a:prstGeom prst="rect">
            <a:avLst/>
          </a:prstGeom>
          <a:noFill/>
          <a:ln w="9525">
            <a:noFill/>
            <a:miter lim="800000"/>
            <a:headEnd/>
            <a:tailEnd/>
          </a:ln>
          <a:effectLst/>
        </p:spPr>
        <p:txBody>
          <a:bodyPr wrap="square" lIns="0" tIns="0" rIns="34286" bIns="0" anchor="t" anchorCtr="0">
            <a:spAutoFit/>
          </a:bodyPr>
          <a:lstStyle/>
          <a:p>
            <a:pPr eaLnBrk="0" hangingPunct="0">
              <a:spcBef>
                <a:spcPct val="0"/>
              </a:spcBef>
            </a:pPr>
            <a:r>
              <a:rPr lang="en-US" sz="525" b="1" dirty="0" smtClean="0">
                <a:solidFill>
                  <a:srgbClr val="FFFFFF"/>
                </a:solidFill>
                <a:latin typeface="Arial" panose="020B0604020202020204" pitchFamily="34" charset="0"/>
                <a:cs typeface="Arial" panose="020B0604020202020204" pitchFamily="34" charset="0"/>
              </a:rPr>
              <a:t>Automated Code Repair</a:t>
            </a:r>
            <a:endParaRPr lang="en-US" sz="525" b="1" dirty="0">
              <a:solidFill>
                <a:srgbClr val="FFFFFF"/>
              </a:solidFill>
              <a:latin typeface="Arial" panose="020B0604020202020204" pitchFamily="34" charset="0"/>
              <a:cs typeface="Arial" panose="020B0604020202020204" pitchFamily="34" charset="0"/>
            </a:endParaRPr>
          </a:p>
          <a:p>
            <a:pPr marL="0" indent="0" algn="l" eaLnBrk="0" hangingPunct="0">
              <a:lnSpc>
                <a:spcPct val="100000"/>
              </a:lnSpc>
              <a:spcBef>
                <a:spcPct val="0"/>
              </a:spcBef>
            </a:pPr>
            <a:r>
              <a:rPr lang="en-US" sz="450" b="0" spc="0" dirty="0" smtClean="0">
                <a:solidFill>
                  <a:srgbClr val="FFFFFF"/>
                </a:solidFill>
                <a:latin typeface="Arial" panose="020B0604020202020204" pitchFamily="34" charset="0"/>
                <a:cs typeface="Arial" panose="020B0604020202020204" pitchFamily="34" charset="0"/>
              </a:rPr>
              <a:t>©</a:t>
            </a:r>
            <a:r>
              <a:rPr lang="en-US" sz="450" b="0" spc="0" baseline="0" dirty="0" smtClean="0">
                <a:solidFill>
                  <a:srgbClr val="FFFFFF"/>
                </a:solidFill>
                <a:latin typeface="Arial" panose="020B0604020202020204" pitchFamily="34" charset="0"/>
                <a:cs typeface="Arial" panose="020B0604020202020204" pitchFamily="34" charset="0"/>
              </a:rPr>
              <a:t> 2016 Carnegie Mellon University</a:t>
            </a:r>
            <a:endParaRPr lang="en-US" sz="450" b="0" spc="0" dirty="0">
              <a:solidFill>
                <a:srgbClr val="FFFFFF"/>
              </a:solidFill>
              <a:latin typeface="Arial" panose="020B0604020202020204" pitchFamily="34" charset="0"/>
              <a:cs typeface="Arial" panose="020B0604020202020204" pitchFamily="34" charset="0"/>
            </a:endParaRPr>
          </a:p>
        </p:txBody>
      </p:sp>
      <p:sp>
        <p:nvSpPr>
          <p:cNvPr id="17" name="TextBox 16"/>
          <p:cNvSpPr txBox="1"/>
          <p:nvPr userDrawn="1"/>
        </p:nvSpPr>
        <p:spPr>
          <a:xfrm>
            <a:off x="7093243" y="6565641"/>
            <a:ext cx="1516258" cy="138499"/>
          </a:xfrm>
          <a:prstGeom prst="rect">
            <a:avLst/>
          </a:prstGeom>
          <a:noFill/>
        </p:spPr>
        <p:txBody>
          <a:bodyPr wrap="square" lIns="0" tIns="0" rIns="0" bIns="0" rtlCol="0">
            <a:spAutoFit/>
          </a:bodyPr>
          <a:lstStyle/>
          <a:p>
            <a:r>
              <a:rPr lang="en-US" sz="450" dirty="0" smtClean="0">
                <a:solidFill>
                  <a:srgbClr val="FFFFFF"/>
                </a:solidFill>
                <a:latin typeface="Arial"/>
                <a:cs typeface="Arial"/>
              </a:rPr>
              <a:t>[DISTRIBUTION STATEMENT A] This material has been approved for public release and unlimited distribution.</a:t>
            </a:r>
          </a:p>
        </p:txBody>
      </p:sp>
    </p:spTree>
    <p:extLst>
      <p:ext uri="{BB962C8B-B14F-4D97-AF65-F5344CB8AC3E}">
        <p14:creationId xmlns:p14="http://schemas.microsoft.com/office/powerpoint/2010/main" val="19742720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3238503" y="1076898"/>
            <a:ext cx="5486399" cy="5019102"/>
          </a:xfrm>
        </p:spPr>
        <p:txBody>
          <a:bodyPr/>
          <a:lstStyle>
            <a:lvl1pPr>
              <a:defRPr b="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3553240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1933" y="168072"/>
            <a:ext cx="7599066" cy="39918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01933" y="783770"/>
            <a:ext cx="8320035" cy="5312235"/>
          </a:xfrm>
        </p:spPr>
        <p:txBody>
          <a:bodyPr>
            <a:noAutofit/>
          </a:bodyPr>
          <a:lstStyle>
            <a:lvl1pPr>
              <a:spcBef>
                <a:spcPts val="900"/>
              </a:spcBef>
              <a:defRPr/>
            </a:lvl1pPr>
            <a:lvl2pPr>
              <a:spcBef>
                <a:spcPts val="525"/>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863515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1934" y="1076898"/>
            <a:ext cx="4093866" cy="435133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59219" y="1076898"/>
            <a:ext cx="4065683" cy="435133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3670204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nor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1143000"/>
            <a:ext cx="2705100" cy="4953000"/>
          </a:xfrm>
        </p:spPr>
        <p:txBody>
          <a:bodyPr/>
          <a:lstStyle>
            <a:lvl1pPr>
              <a:defRPr/>
            </a:lvl1pPr>
          </a:lstStyle>
          <a:p>
            <a:pPr lvl="0"/>
            <a:r>
              <a:rPr lang="en-US" dirty="0" smtClean="0"/>
              <a:t>Click to insert Image or Table</a:t>
            </a:r>
          </a:p>
        </p:txBody>
      </p:sp>
      <p:sp>
        <p:nvSpPr>
          <p:cNvPr id="4" name="Content Placeholder 3"/>
          <p:cNvSpPr>
            <a:spLocks noGrp="1"/>
          </p:cNvSpPr>
          <p:nvPr>
            <p:ph sz="half" idx="2"/>
          </p:nvPr>
        </p:nvSpPr>
        <p:spPr>
          <a:xfrm>
            <a:off x="3238503" y="1076898"/>
            <a:ext cx="5486399" cy="5019102"/>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4659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jo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81003" y="1143000"/>
            <a:ext cx="5524499" cy="4953000"/>
          </a:xfrm>
        </p:spPr>
        <p:txBody>
          <a:bodyPr/>
          <a:lstStyle>
            <a:lvl1pPr>
              <a:defRPr/>
            </a:lvl1pPr>
          </a:lstStyle>
          <a:p>
            <a:pPr lvl="0"/>
            <a:r>
              <a:rPr lang="en-US" dirty="0" smtClean="0"/>
              <a:t>Click to insert Image or Table</a:t>
            </a:r>
          </a:p>
        </p:txBody>
      </p:sp>
      <p:sp>
        <p:nvSpPr>
          <p:cNvPr id="4" name="Content Placeholder 3"/>
          <p:cNvSpPr>
            <a:spLocks noGrp="1"/>
          </p:cNvSpPr>
          <p:nvPr>
            <p:ph sz="half" idx="2"/>
          </p:nvPr>
        </p:nvSpPr>
        <p:spPr>
          <a:xfrm>
            <a:off x="6057903" y="1076898"/>
            <a:ext cx="2666999"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3126801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340099"/>
            <a:ext cx="9144000" cy="5179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401933" y="120447"/>
            <a:ext cx="7599066" cy="399186"/>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01933" y="815122"/>
            <a:ext cx="8320035" cy="52478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5"/>
          <p:cNvSpPr txBox="1">
            <a:spLocks/>
          </p:cNvSpPr>
          <p:nvPr/>
        </p:nvSpPr>
        <p:spPr>
          <a:xfrm>
            <a:off x="8207618" y="6403982"/>
            <a:ext cx="514350" cy="365125"/>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2F7E23-1C34-42C1-89D5-26D10EBDB3B3}" type="slidenum">
              <a:rPr lang="en-US" sz="1800" smtClean="0">
                <a:solidFill>
                  <a:schemeClr val="tx1"/>
                </a:solidFill>
              </a:rPr>
              <a:pPr/>
              <a:t>‹#›</a:t>
            </a:fld>
            <a:endParaRPr lang="en-US" sz="1050" dirty="0">
              <a:solidFill>
                <a:schemeClr val="tx1"/>
              </a:solidFill>
            </a:endParaRPr>
          </a:p>
        </p:txBody>
      </p:sp>
      <p:pic>
        <p:nvPicPr>
          <p:cNvPr id="12" name="Picture 11"/>
          <p:cNvPicPr>
            <a:picLocks/>
          </p:cNvPicPr>
          <p:nvPr/>
        </p:nvPicPr>
        <p:blipFill>
          <a:blip r:embed="rId8" cstate="screen">
            <a:extLst>
              <a:ext uri="{28A0092B-C50C-407E-A947-70E740481C1C}">
                <a14:useLocalDpi xmlns:a14="http://schemas.microsoft.com/office/drawing/2010/main"/>
              </a:ext>
            </a:extLst>
          </a:blip>
          <a:stretch>
            <a:fillRect/>
          </a:stretch>
        </p:blipFill>
        <p:spPr>
          <a:xfrm>
            <a:off x="135459" y="6431375"/>
            <a:ext cx="5100104" cy="344842"/>
          </a:xfrm>
          <a:prstGeom prst="rect">
            <a:avLst/>
          </a:prstGeom>
        </p:spPr>
      </p:pic>
      <p:sp>
        <p:nvSpPr>
          <p:cNvPr id="7" name="Rectangle 73"/>
          <p:cNvSpPr>
            <a:spLocks noChangeArrowheads="1"/>
          </p:cNvSpPr>
          <p:nvPr/>
        </p:nvSpPr>
        <p:spPr bwMode="white">
          <a:xfrm>
            <a:off x="5318084" y="6429968"/>
            <a:ext cx="1834243" cy="253916"/>
          </a:xfrm>
          <a:prstGeom prst="rect">
            <a:avLst/>
          </a:prstGeom>
          <a:noFill/>
          <a:ln w="9525">
            <a:noFill/>
            <a:miter lim="800000"/>
            <a:headEnd/>
            <a:tailEnd/>
          </a:ln>
          <a:effectLst/>
        </p:spPr>
        <p:txBody>
          <a:bodyPr wrap="square" lIns="0" tIns="0" rIns="34286" bIns="0" anchor="t" anchorCtr="0">
            <a:spAutoFit/>
          </a:bodyPr>
          <a:lstStyle/>
          <a:p>
            <a:pPr eaLnBrk="0" hangingPunct="0">
              <a:spcBef>
                <a:spcPct val="0"/>
              </a:spcBef>
            </a:pPr>
            <a:r>
              <a:rPr lang="en-US" sz="1050" b="1" dirty="0" smtClean="0">
                <a:latin typeface="Arial" panose="020B0604020202020204" pitchFamily="34" charset="0"/>
                <a:cs typeface="Arial" panose="020B0604020202020204" pitchFamily="34" charset="0"/>
              </a:rPr>
              <a:t>Automated Code</a:t>
            </a:r>
            <a:r>
              <a:rPr lang="en-US" sz="1050" b="1" baseline="0" dirty="0" smtClean="0">
                <a:latin typeface="Arial" panose="020B0604020202020204" pitchFamily="34" charset="0"/>
                <a:cs typeface="Arial" panose="020B0604020202020204" pitchFamily="34" charset="0"/>
              </a:rPr>
              <a:t> Repair</a:t>
            </a:r>
            <a:endParaRPr lang="en-US" sz="1050" b="1" dirty="0">
              <a:latin typeface="Arial" panose="020B0604020202020204" pitchFamily="34" charset="0"/>
              <a:cs typeface="Arial" panose="020B0604020202020204" pitchFamily="34" charset="0"/>
            </a:endParaRPr>
          </a:p>
          <a:p>
            <a:pPr marL="0" indent="0" algn="l" eaLnBrk="0" hangingPunct="0">
              <a:lnSpc>
                <a:spcPct val="100000"/>
              </a:lnSpc>
              <a:spcBef>
                <a:spcPct val="0"/>
              </a:spcBef>
            </a:pPr>
            <a:r>
              <a:rPr lang="en-US" sz="600" b="0" spc="0" smtClean="0">
                <a:solidFill>
                  <a:schemeClr val="tx1"/>
                </a:solidFill>
                <a:latin typeface="Arial" panose="020B0604020202020204" pitchFamily="34" charset="0"/>
                <a:cs typeface="Arial" panose="020B0604020202020204" pitchFamily="34" charset="0"/>
              </a:rPr>
              <a:t>©</a:t>
            </a:r>
            <a:r>
              <a:rPr lang="en-US" sz="600" b="0" spc="0" baseline="0" smtClean="0">
                <a:solidFill>
                  <a:schemeClr val="tx1"/>
                </a:solidFill>
                <a:latin typeface="Arial" panose="020B0604020202020204" pitchFamily="34" charset="0"/>
                <a:cs typeface="Arial" panose="020B0604020202020204" pitchFamily="34" charset="0"/>
              </a:rPr>
              <a:t> </a:t>
            </a:r>
            <a:r>
              <a:rPr lang="en-US" sz="600" b="0" spc="0" baseline="0" dirty="0" smtClean="0">
                <a:solidFill>
                  <a:schemeClr val="tx1"/>
                </a:solidFill>
                <a:latin typeface="Arial" panose="020B0604020202020204" pitchFamily="34" charset="0"/>
                <a:cs typeface="Arial" panose="020B0604020202020204" pitchFamily="34" charset="0"/>
              </a:rPr>
              <a:t>2016 Carnegie Mellon University</a:t>
            </a:r>
            <a:endParaRPr lang="en-US" sz="600" b="0" spc="0" dirty="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7029913" y="6429969"/>
            <a:ext cx="1177705" cy="351658"/>
          </a:xfrm>
          <a:prstGeom prst="rect">
            <a:avLst/>
          </a:prstGeom>
          <a:noFill/>
        </p:spPr>
        <p:txBody>
          <a:bodyPr wrap="square" lIns="0" tIns="0" rIns="0" bIns="0" rtlCol="0">
            <a:noAutofit/>
          </a:bodyPr>
          <a:lstStyle/>
          <a:p>
            <a:r>
              <a:rPr lang="en-US" sz="500" dirty="0" smtClean="0">
                <a:latin typeface="Arial"/>
                <a:cs typeface="Arial"/>
              </a:rPr>
              <a:t>[DISTRIBUTION STATEMENT A</a:t>
            </a:r>
            <a:r>
              <a:rPr lang="en-US" sz="500" smtClean="0">
                <a:latin typeface="Arial"/>
                <a:cs typeface="Arial"/>
              </a:rPr>
              <a:t>] </a:t>
            </a:r>
            <a:br>
              <a:rPr lang="en-US" sz="500" smtClean="0">
                <a:latin typeface="Arial"/>
                <a:cs typeface="Arial"/>
              </a:rPr>
            </a:br>
            <a:r>
              <a:rPr lang="en-US" sz="500" smtClean="0">
                <a:latin typeface="Arial"/>
                <a:cs typeface="Arial"/>
              </a:rPr>
              <a:t>This </a:t>
            </a:r>
            <a:r>
              <a:rPr lang="en-US" sz="500" dirty="0" smtClean="0">
                <a:latin typeface="Arial"/>
                <a:cs typeface="Arial"/>
              </a:rPr>
              <a:t>material has been approved for public release and unlimited distribution.</a:t>
            </a:r>
          </a:p>
        </p:txBody>
      </p:sp>
      <p:pic>
        <p:nvPicPr>
          <p:cNvPr id="10" name="Picture 9"/>
          <p:cNvPicPr>
            <a:picLocks/>
          </p:cNvPicPr>
          <p:nvPr/>
        </p:nvPicPr>
        <p:blipFill>
          <a:blip r:embed="rId9">
            <a:extLst>
              <a:ext uri="{28A0092B-C50C-407E-A947-70E740481C1C}">
                <a14:useLocalDpi xmlns:a14="http://schemas.microsoft.com/office/drawing/2010/main" val="0"/>
              </a:ext>
            </a:extLst>
          </a:blip>
          <a:stretch>
            <a:fillRect/>
          </a:stretch>
        </p:blipFill>
        <p:spPr>
          <a:xfrm>
            <a:off x="8624366" y="0"/>
            <a:ext cx="519633" cy="519633"/>
          </a:xfrm>
          <a:prstGeom prst="rect">
            <a:avLst/>
          </a:prstGeom>
        </p:spPr>
      </p:pic>
    </p:spTree>
    <p:extLst>
      <p:ext uri="{BB962C8B-B14F-4D97-AF65-F5344CB8AC3E}">
        <p14:creationId xmlns:p14="http://schemas.microsoft.com/office/powerpoint/2010/main" val="2157173500"/>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62" r:id="rId3"/>
    <p:sldLayoutId id="2147483664" r:id="rId4"/>
    <p:sldLayoutId id="2147483674" r:id="rId5"/>
    <p:sldLayoutId id="2147483675" r:id="rId6"/>
  </p:sldLayoutIdLst>
  <p:timing>
    <p:tnLst>
      <p:par>
        <p:cTn id="1" dur="indefinite" restart="never" nodeType="tmRoot"/>
      </p:par>
    </p:tnLst>
  </p:timing>
  <p:txStyles>
    <p:titleStyle>
      <a:lvl1pPr algn="l" defTabSz="685783"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75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5979" indent="-127394" algn="l" defTabSz="685783" rtl="0" eaLnBrk="1" latinLnBrk="0" hangingPunct="1">
        <a:lnSpc>
          <a:spcPct val="100000"/>
        </a:lnSpc>
        <a:spcBef>
          <a:spcPts val="375"/>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471476" indent="-128585" algn="l" defTabSz="685783" rtl="0" eaLnBrk="1" latinLnBrk="0" hangingPunct="1">
        <a:lnSpc>
          <a:spcPct val="10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685783" indent="-132157" algn="l" defTabSz="685783" rtl="0" eaLnBrk="1" latinLnBrk="0" hangingPunct="1">
        <a:lnSpc>
          <a:spcPct val="100000"/>
        </a:lnSpc>
        <a:spcBef>
          <a:spcPts val="375"/>
        </a:spcBef>
        <a:buClr>
          <a:schemeClr val="tx1">
            <a:lumMod val="50000"/>
            <a:lumOff val="50000"/>
          </a:schemeClr>
        </a:buClr>
        <a:buFont typeface="Arial" panose="020B0604020202020204" pitchFamily="34" charset="0"/>
        <a:buChar char="•"/>
        <a:defRPr sz="165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8" userDrawn="1">
          <p15:clr>
            <a:srgbClr val="A4A3A4"/>
          </p15:clr>
        </p15:guide>
        <p15:guide id="2" pos="240" userDrawn="1">
          <p15:clr>
            <a:srgbClr val="A4A3A4"/>
          </p15:clr>
        </p15:guide>
        <p15:guide id="3" pos="600" userDrawn="1">
          <p15:clr>
            <a:srgbClr val="A4A3A4"/>
          </p15:clr>
        </p15:guide>
        <p15:guide id="4" pos="696" userDrawn="1">
          <p15:clr>
            <a:srgbClr val="A4A3A4"/>
          </p15:clr>
        </p15:guide>
        <p15:guide id="5" pos="1056" userDrawn="1">
          <p15:clr>
            <a:srgbClr val="A4A3A4"/>
          </p15:clr>
        </p15:guide>
        <p15:guide id="6" pos="1152" userDrawn="1">
          <p15:clr>
            <a:srgbClr val="A4A3A4"/>
          </p15:clr>
        </p15:guide>
        <p15:guide id="7" pos="1488" userDrawn="1">
          <p15:clr>
            <a:srgbClr val="A4A3A4"/>
          </p15:clr>
        </p15:guide>
        <p15:guide id="8" pos="1584" userDrawn="1">
          <p15:clr>
            <a:srgbClr val="A4A3A4"/>
          </p15:clr>
        </p15:guide>
        <p15:guide id="9" pos="1944" userDrawn="1">
          <p15:clr>
            <a:srgbClr val="A4A3A4"/>
          </p15:clr>
        </p15:guide>
        <p15:guide id="10" pos="2040" userDrawn="1">
          <p15:clr>
            <a:srgbClr val="A4A3A4"/>
          </p15:clr>
        </p15:guide>
        <p15:guide id="11" pos="2376" userDrawn="1">
          <p15:clr>
            <a:srgbClr val="A4A3A4"/>
          </p15:clr>
        </p15:guide>
        <p15:guide id="12" pos="2472" userDrawn="1">
          <p15:clr>
            <a:srgbClr val="A4A3A4"/>
          </p15:clr>
        </p15:guide>
        <p15:guide id="13" pos="2832" userDrawn="1">
          <p15:clr>
            <a:srgbClr val="A4A3A4"/>
          </p15:clr>
        </p15:guide>
        <p15:guide id="14" pos="2928" userDrawn="1">
          <p15:clr>
            <a:srgbClr val="A4A3A4"/>
          </p15:clr>
        </p15:guide>
        <p15:guide id="15" pos="3264" userDrawn="1">
          <p15:clr>
            <a:srgbClr val="A4A3A4"/>
          </p15:clr>
        </p15:guide>
        <p15:guide id="16" pos="3360" userDrawn="1">
          <p15:clr>
            <a:srgbClr val="A4A3A4"/>
          </p15:clr>
        </p15:guide>
        <p15:guide id="17" pos="3720" userDrawn="1">
          <p15:clr>
            <a:srgbClr val="A4A3A4"/>
          </p15:clr>
        </p15:guide>
        <p15:guide id="18" pos="3816" userDrawn="1">
          <p15:clr>
            <a:srgbClr val="A4A3A4"/>
          </p15:clr>
        </p15:guide>
        <p15:guide id="19" pos="4176" userDrawn="1">
          <p15:clr>
            <a:srgbClr val="A4A3A4"/>
          </p15:clr>
        </p15:guide>
        <p15:guide id="20" pos="4272" userDrawn="1">
          <p15:clr>
            <a:srgbClr val="A4A3A4"/>
          </p15:clr>
        </p15:guide>
        <p15:guide id="21" pos="4608" userDrawn="1">
          <p15:clr>
            <a:srgbClr val="A4A3A4"/>
          </p15:clr>
        </p15:guide>
        <p15:guide id="22" pos="4704" userDrawn="1">
          <p15:clr>
            <a:srgbClr val="A4A3A4"/>
          </p15:clr>
        </p15:guide>
        <p15:guide id="23" pos="5040" userDrawn="1">
          <p15:clr>
            <a:srgbClr val="A4A3A4"/>
          </p15:clr>
        </p15:guide>
        <p15:guide id="24" pos="5136" userDrawn="1">
          <p15:clr>
            <a:srgbClr val="A4A3A4"/>
          </p15:clr>
        </p15:guide>
        <p15:guide id="25" pos="5496" userDrawn="1">
          <p15:clr>
            <a:srgbClr val="A4A3A4"/>
          </p15:clr>
        </p15:guide>
        <p15:guide id="26" orient="horz" pos="600" userDrawn="1">
          <p15:clr>
            <a:srgbClr val="A4A3A4"/>
          </p15:clr>
        </p15:guide>
        <p15:guide id="27" orient="horz" pos="720" userDrawn="1">
          <p15:clr>
            <a:srgbClr val="A4A3A4"/>
          </p15:clr>
        </p15:guide>
        <p15:guide id="28" orient="horz" pos="1104" userDrawn="1">
          <p15:clr>
            <a:srgbClr val="A4A3A4"/>
          </p15:clr>
        </p15:guide>
        <p15:guide id="29" orient="horz" pos="1200" userDrawn="1">
          <p15:clr>
            <a:srgbClr val="A4A3A4"/>
          </p15:clr>
        </p15:guide>
        <p15:guide id="30" orient="horz" pos="1560" userDrawn="1">
          <p15:clr>
            <a:srgbClr val="A4A3A4"/>
          </p15:clr>
        </p15:guide>
        <p15:guide id="31" orient="horz" pos="1656" userDrawn="1">
          <p15:clr>
            <a:srgbClr val="A4A3A4"/>
          </p15:clr>
        </p15:guide>
        <p15:guide id="32" orient="horz" pos="2016" userDrawn="1">
          <p15:clr>
            <a:srgbClr val="A4A3A4"/>
          </p15:clr>
        </p15:guide>
        <p15:guide id="33" orient="horz" pos="2112" userDrawn="1">
          <p15:clr>
            <a:srgbClr val="A4A3A4"/>
          </p15:clr>
        </p15:guide>
        <p15:guide id="34" orient="horz" pos="2472" userDrawn="1">
          <p15:clr>
            <a:srgbClr val="A4A3A4"/>
          </p15:clr>
        </p15:guide>
        <p15:guide id="35" orient="horz" pos="2568" userDrawn="1">
          <p15:clr>
            <a:srgbClr val="A4A3A4"/>
          </p15:clr>
        </p15:guide>
        <p15:guide id="36" orient="horz" pos="2928" userDrawn="1">
          <p15:clr>
            <a:srgbClr val="A4A3A4"/>
          </p15:clr>
        </p15:guide>
        <p15:guide id="37" orient="horz" pos="3024" userDrawn="1">
          <p15:clr>
            <a:srgbClr val="A4A3A4"/>
          </p15:clr>
        </p15:guide>
        <p15:guide id="38" orient="horz" pos="3384" userDrawn="1">
          <p15:clr>
            <a:srgbClr val="A4A3A4"/>
          </p15:clr>
        </p15:guide>
        <p15:guide id="39" orient="horz" pos="3480" userDrawn="1">
          <p15:clr>
            <a:srgbClr val="A4A3A4"/>
          </p15:clr>
        </p15:guide>
        <p15:guide id="40" orient="horz" pos="3840" userDrawn="1">
          <p15:clr>
            <a:srgbClr val="A4A3A4"/>
          </p15:clr>
        </p15:guide>
        <p15:guide id="41" pos="2880" userDrawn="1">
          <p15:clr>
            <a:srgbClr val="F26B43"/>
          </p15:clr>
        </p15:guide>
        <p15:guide id="4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116" y="266699"/>
            <a:ext cx="5526084" cy="1112045"/>
          </a:xfrm>
        </p:spPr>
        <p:txBody>
          <a:bodyPr>
            <a:noAutofit/>
          </a:bodyPr>
          <a:lstStyle/>
          <a:p>
            <a:pPr>
              <a:lnSpc>
                <a:spcPct val="100000"/>
              </a:lnSpc>
            </a:pPr>
            <a:r>
              <a:rPr lang="en-US" sz="3600" dirty="0" smtClean="0"/>
              <a:t>Automated </a:t>
            </a:r>
            <a:r>
              <a:rPr lang="en-US" sz="3600" smtClean="0"/>
              <a:t>Code Repair</a:t>
            </a:r>
            <a:br>
              <a:rPr lang="en-US" sz="3600" smtClean="0"/>
            </a:br>
            <a:r>
              <a:rPr lang="en-US"/>
              <a:t>Based on Inferred </a:t>
            </a:r>
            <a:r>
              <a:rPr lang="en-US" smtClean="0"/>
              <a:t>Specifications</a:t>
            </a:r>
            <a:endParaRPr lang="en-US" dirty="0"/>
          </a:p>
        </p:txBody>
      </p:sp>
      <p:sp>
        <p:nvSpPr>
          <p:cNvPr id="3" name="Subtitle 2"/>
          <p:cNvSpPr>
            <a:spLocks noGrp="1"/>
          </p:cNvSpPr>
          <p:nvPr>
            <p:ph type="subTitle" idx="1"/>
          </p:nvPr>
        </p:nvSpPr>
        <p:spPr>
          <a:xfrm>
            <a:off x="392116" y="1936750"/>
            <a:ext cx="4789487" cy="835025"/>
          </a:xfrm>
        </p:spPr>
        <p:txBody>
          <a:bodyPr>
            <a:noAutofit/>
          </a:bodyPr>
          <a:lstStyle/>
          <a:p>
            <a:r>
              <a:rPr lang="en-US" sz="2400" smtClean="0"/>
              <a:t>Will Klieber </a:t>
            </a:r>
            <a:r>
              <a:rPr lang="en-US" sz="2400" smtClean="0">
                <a:solidFill>
                  <a:srgbClr val="ABC5D9"/>
                </a:solidFill>
              </a:rPr>
              <a:t>(presenting)</a:t>
            </a:r>
            <a:r>
              <a:rPr lang="en-US" sz="2400"/>
              <a:t/>
            </a:r>
            <a:br>
              <a:rPr lang="en-US" sz="2400"/>
            </a:br>
            <a:r>
              <a:rPr lang="en-US" sz="2400" smtClean="0"/>
              <a:t>Will Snavely</a:t>
            </a:r>
          </a:p>
        </p:txBody>
      </p:sp>
      <p:sp>
        <p:nvSpPr>
          <p:cNvPr id="4" name="TextBox 3"/>
          <p:cNvSpPr txBox="1"/>
          <p:nvPr/>
        </p:nvSpPr>
        <p:spPr>
          <a:xfrm>
            <a:off x="381000" y="3157834"/>
            <a:ext cx="4789487" cy="923330"/>
          </a:xfrm>
          <a:prstGeom prst="rect">
            <a:avLst/>
          </a:prstGeom>
          <a:noFill/>
        </p:spPr>
        <p:txBody>
          <a:bodyPr wrap="square" lIns="0" tIns="0" rIns="0" bIns="0" rtlCol="0">
            <a:spAutoFit/>
          </a:bodyPr>
          <a:lstStyle/>
          <a:p>
            <a:r>
              <a:rPr lang="en-US" sz="2000" dirty="0" smtClean="0">
                <a:solidFill>
                  <a:schemeClr val="bg1"/>
                </a:solidFill>
                <a:latin typeface="Arial" panose="020B0604020202020204" pitchFamily="34" charset="0"/>
                <a:cs typeface="Arial" panose="020B0604020202020204" pitchFamily="34" charset="0"/>
              </a:rPr>
              <a:t>Software Engineering Institute</a:t>
            </a:r>
          </a:p>
          <a:p>
            <a:r>
              <a:rPr lang="en-US" sz="2000" dirty="0" smtClean="0">
                <a:solidFill>
                  <a:schemeClr val="bg1"/>
                </a:solidFill>
                <a:latin typeface="Arial" panose="020B0604020202020204" pitchFamily="34" charset="0"/>
                <a:cs typeface="Arial" panose="020B0604020202020204" pitchFamily="34" charset="0"/>
              </a:rPr>
              <a:t>Carnegie Mellon University</a:t>
            </a:r>
          </a:p>
          <a:p>
            <a:r>
              <a:rPr lang="en-US" sz="2000" dirty="0" smtClean="0">
                <a:solidFill>
                  <a:schemeClr val="bg1"/>
                </a:solidFill>
                <a:latin typeface="Arial" panose="020B0604020202020204" pitchFamily="34" charset="0"/>
                <a:cs typeface="Arial" panose="020B0604020202020204" pitchFamily="34" charset="0"/>
              </a:rPr>
              <a:t>Pittsburgh</a:t>
            </a:r>
            <a:r>
              <a:rPr lang="en-US" sz="2000" smtClean="0">
                <a:solidFill>
                  <a:schemeClr val="bg1"/>
                </a:solidFill>
                <a:latin typeface="Arial" panose="020B0604020202020204" pitchFamily="34" charset="0"/>
                <a:cs typeface="Arial" panose="020B0604020202020204" pitchFamily="34" charset="0"/>
              </a:rPr>
              <a:t>, PA</a:t>
            </a:r>
            <a:endParaRPr lang="en-US" sz="2000" dirty="0" smtClean="0">
              <a:solidFill>
                <a:schemeClr val="bg1"/>
              </a:solidFill>
              <a:latin typeface="Arial" panose="020B0604020202020204" pitchFamily="34" charset="0"/>
              <a:cs typeface="Arial" panose="020B0604020202020204" pitchFamily="34" charset="0"/>
            </a:endParaRPr>
          </a:p>
        </p:txBody>
      </p:sp>
      <p:sp>
        <p:nvSpPr>
          <p:cNvPr id="5" name="Subtitle 2"/>
          <p:cNvSpPr txBox="1">
            <a:spLocks/>
          </p:cNvSpPr>
          <p:nvPr/>
        </p:nvSpPr>
        <p:spPr>
          <a:xfrm>
            <a:off x="392116" y="4733923"/>
            <a:ext cx="4789487" cy="695325"/>
          </a:xfrm>
          <a:prstGeom prst="rect">
            <a:avLst/>
          </a:prstGeom>
        </p:spPr>
        <p:txBody>
          <a:bodyPr vert="horz" lIns="0" tIns="0" rIns="0" bIns="0" rtlCol="0">
            <a:noAutofit/>
          </a:bodyPr>
          <a:lstStyle>
            <a:lvl1pPr marL="0" indent="0" algn="l" defTabSz="685783" rtl="0" eaLnBrk="1" latinLnBrk="0" hangingPunct="1">
              <a:lnSpc>
                <a:spcPct val="100000"/>
              </a:lnSpc>
              <a:spcBef>
                <a:spcPts val="75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342892" indent="0" algn="ctr" defTabSz="685783" rtl="0" eaLnBrk="1" latinLnBrk="0" hangingPunct="1">
              <a:lnSpc>
                <a:spcPct val="10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783" indent="0" algn="ctr" defTabSz="685783" rtl="0" eaLnBrk="1" latinLnBrk="0" hangingPunct="1">
              <a:lnSpc>
                <a:spcPct val="10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675" indent="0" algn="ctr" defTabSz="685783" rtl="0" eaLnBrk="1" latinLnBrk="0" hangingPunct="1">
              <a:lnSpc>
                <a:spcPct val="100000"/>
              </a:lnSpc>
              <a:spcBef>
                <a:spcPts val="375"/>
              </a:spcBef>
              <a:buClr>
                <a:schemeClr val="tx1">
                  <a:lumMod val="50000"/>
                  <a:lumOff val="50000"/>
                </a:schemeClr>
              </a:buClr>
              <a:buFont typeface="Arial" panose="020B0604020202020204" pitchFamily="34" charset="0"/>
              <a:buNone/>
              <a:defRPr sz="1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371566"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457"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348"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240"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132"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2000" smtClean="0"/>
              <a:t>IEEE SecDev Conference</a:t>
            </a:r>
            <a:br>
              <a:rPr lang="en-US" sz="2000" smtClean="0"/>
            </a:br>
            <a:r>
              <a:rPr lang="en-US" sz="2000" smtClean="0"/>
              <a:t>Nov </a:t>
            </a:r>
            <a:r>
              <a:rPr lang="en-US" sz="2000" spc="200" smtClean="0"/>
              <a:t>3</a:t>
            </a:r>
            <a:r>
              <a:rPr lang="en-US" sz="2000" spc="300" smtClean="0"/>
              <a:t>–</a:t>
            </a:r>
            <a:r>
              <a:rPr lang="en-US" sz="2000" smtClean="0"/>
              <a:t>4, 2016</a:t>
            </a:r>
          </a:p>
        </p:txBody>
      </p:sp>
    </p:spTree>
    <p:extLst>
      <p:ext uri="{BB962C8B-B14F-4D97-AF65-F5344CB8AC3E}">
        <p14:creationId xmlns:p14="http://schemas.microsoft.com/office/powerpoint/2010/main" val="4008897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wrappers.h</a:t>
            </a:r>
            <a:endParaRPr lang="en-US" dirty="0"/>
          </a:p>
        </p:txBody>
      </p:sp>
      <p:sp>
        <p:nvSpPr>
          <p:cNvPr id="3" name="Content Placeholder 2"/>
          <p:cNvSpPr>
            <a:spLocks noGrp="1"/>
          </p:cNvSpPr>
          <p:nvPr>
            <p:ph idx="1"/>
          </p:nvPr>
        </p:nvSpPr>
        <p:spPr/>
        <p:txBody>
          <a:bodyPr>
            <a:noAutofit/>
          </a:bodyPr>
          <a:lstStyle/>
          <a:p>
            <a:pPr marL="342892" indent="-342892" defTabSz="727454">
              <a:lnSpc>
                <a:spcPct val="120000"/>
              </a:lnSpc>
              <a:spcBef>
                <a:spcPts val="0"/>
              </a:spcBef>
              <a:buClr>
                <a:schemeClr val="tx1">
                  <a:lumMod val="50000"/>
                  <a:lumOff val="50000"/>
                </a:schemeClr>
              </a:buClr>
              <a:buFont typeface="+mj-lt"/>
              <a:buAutoNum type="arabicPeriod"/>
              <a:tabLst>
                <a:tab pos="727454" algn="l"/>
                <a:tab pos="1116778" algn="l"/>
              </a:tabLst>
            </a:pPr>
            <a:r>
              <a:rPr lang="en-US" sz="1800" dirty="0">
                <a:latin typeface="Consolas" panose="020B0609020204030204" pitchFamily="49" charset="0"/>
                <a:cs typeface="Consolas" panose="020B0609020204030204" pitchFamily="49" charset="0"/>
              </a:rPr>
              <a:t>inline static </a:t>
            </a:r>
            <a:r>
              <a:rPr lang="en-US" sz="1800" dirty="0">
                <a:solidFill>
                  <a:schemeClr val="accent4">
                    <a:lumMod val="75000"/>
                  </a:schemeClr>
                </a:solidFill>
                <a:latin typeface="Consolas" panose="020B0609020204030204" pitchFamily="49" charset="0"/>
                <a:cs typeface="Consolas" panose="020B0609020204030204" pitchFamily="49" charset="0"/>
              </a:rPr>
              <a:t>size_t</a:t>
            </a:r>
            <a:r>
              <a:rPr lang="en-US" sz="1800" dirty="0">
                <a:latin typeface="Consolas" panose="020B0609020204030204" pitchFamily="49" charset="0"/>
                <a:cs typeface="Consolas" panose="020B0609020204030204" pitchFamily="49" charset="0"/>
              </a:rPr>
              <a:t> </a:t>
            </a:r>
            <a:r>
              <a:rPr lang="en-US" sz="2100" b="1" dirty="0">
                <a:solidFill>
                  <a:srgbClr val="0028FF"/>
                </a:solidFill>
                <a:latin typeface="Consolas" panose="020B0609020204030204" pitchFamily="49" charset="0"/>
                <a:cs typeface="Consolas" panose="020B0609020204030204" pitchFamily="49" charset="0"/>
              </a:rPr>
              <a:t>UADD</a:t>
            </a:r>
            <a:r>
              <a:rPr lang="en-US" sz="1800" dirty="0">
                <a:latin typeface="Consolas" panose="020B0609020204030204" pitchFamily="49" charset="0"/>
                <a:cs typeface="Consolas" panose="020B0609020204030204" pitchFamily="49" charset="0"/>
              </a:rPr>
              <a:t>(</a:t>
            </a:r>
            <a:r>
              <a:rPr lang="en-US" sz="1800" dirty="0">
                <a:solidFill>
                  <a:schemeClr val="accent4">
                    <a:lumMod val="75000"/>
                  </a:schemeClr>
                </a:solidFill>
                <a:latin typeface="Consolas" panose="020B0609020204030204" pitchFamily="49" charset="0"/>
                <a:cs typeface="Consolas" panose="020B0609020204030204" pitchFamily="49" charset="0"/>
              </a:rPr>
              <a:t>size_t</a:t>
            </a:r>
            <a:r>
              <a:rPr lang="en-US" sz="1800" dirty="0">
                <a:latin typeface="Consolas" panose="020B0609020204030204" pitchFamily="49" charset="0"/>
                <a:cs typeface="Consolas" panose="020B0609020204030204" pitchFamily="49" charset="0"/>
              </a:rPr>
              <a:t> lop, </a:t>
            </a:r>
            <a:r>
              <a:rPr lang="en-US" sz="1800" dirty="0">
                <a:solidFill>
                  <a:schemeClr val="accent4">
                    <a:lumMod val="75000"/>
                  </a:schemeClr>
                </a:solidFill>
                <a:latin typeface="Consolas" panose="020B0609020204030204" pitchFamily="49" charset="0"/>
                <a:cs typeface="Consolas" panose="020B0609020204030204" pitchFamily="49" charset="0"/>
              </a:rPr>
              <a:t>size_t</a:t>
            </a:r>
            <a:r>
              <a:rPr lang="en-US" sz="1800" dirty="0">
                <a:latin typeface="Consolas" panose="020B0609020204030204" pitchFamily="49" charset="0"/>
                <a:cs typeface="Consolas" panose="020B0609020204030204" pitchFamily="49" charset="0"/>
              </a:rPr>
              <a:t> rop) {</a:t>
            </a:r>
          </a:p>
          <a:p>
            <a:pPr marL="342892" indent="-342892" defTabSz="727454">
              <a:lnSpc>
                <a:spcPct val="120000"/>
              </a:lnSpc>
              <a:spcBef>
                <a:spcPts val="0"/>
              </a:spcBef>
              <a:buClr>
                <a:schemeClr val="tx1">
                  <a:lumMod val="50000"/>
                  <a:lumOff val="50000"/>
                </a:schemeClr>
              </a:buClr>
              <a:buFont typeface="+mj-lt"/>
              <a:buAutoNum type="arabicPeriod"/>
              <a:tabLst>
                <a:tab pos="727454" algn="l"/>
                <a:tab pos="1116778" algn="l"/>
              </a:tabLst>
            </a:pPr>
            <a:r>
              <a:rPr lang="en-US" sz="1800" dirty="0">
                <a:latin typeface="Consolas" panose="020B0609020204030204" pitchFamily="49" charset="0"/>
                <a:cs typeface="Consolas" panose="020B0609020204030204" pitchFamily="49" charset="0"/>
              </a:rPr>
              <a:t>	</a:t>
            </a:r>
            <a:r>
              <a:rPr lang="en-US" sz="1800" dirty="0">
                <a:solidFill>
                  <a:schemeClr val="accent4">
                    <a:lumMod val="75000"/>
                  </a:schemeClr>
                </a:solidFill>
                <a:latin typeface="Consolas" panose="020B0609020204030204" pitchFamily="49" charset="0"/>
                <a:cs typeface="Consolas" panose="020B0609020204030204" pitchFamily="49" charset="0"/>
              </a:rPr>
              <a:t>size_t</a:t>
            </a:r>
            <a:r>
              <a:rPr lang="en-US" sz="1800" dirty="0">
                <a:latin typeface="Consolas" panose="020B0609020204030204" pitchFamily="49" charset="0"/>
                <a:cs typeface="Consolas" panose="020B0609020204030204" pitchFamily="49" charset="0"/>
              </a:rPr>
              <a:t> result;</a:t>
            </a:r>
          </a:p>
          <a:p>
            <a:pPr marL="342892" indent="-342892" defTabSz="727454">
              <a:lnSpc>
                <a:spcPct val="120000"/>
              </a:lnSpc>
              <a:spcBef>
                <a:spcPts val="0"/>
              </a:spcBef>
              <a:buClr>
                <a:schemeClr val="tx1">
                  <a:lumMod val="50000"/>
                  <a:lumOff val="50000"/>
                </a:schemeClr>
              </a:buClr>
              <a:buFont typeface="+mj-lt"/>
              <a:buAutoNum type="arabicPeriod"/>
              <a:tabLst>
                <a:tab pos="727454" algn="l"/>
                <a:tab pos="1116778" algn="l"/>
              </a:tabLst>
            </a:pPr>
            <a:r>
              <a:rPr lang="en-US" sz="1800" dirty="0">
                <a:latin typeface="Consolas" panose="020B0609020204030204" pitchFamily="49" charset="0"/>
                <a:cs typeface="Consolas" panose="020B0609020204030204" pitchFamily="49" charset="0"/>
              </a:rPr>
              <a:t>	</a:t>
            </a:r>
            <a:r>
              <a:rPr lang="en-US" sz="1800" dirty="0">
                <a:solidFill>
                  <a:schemeClr val="accent4">
                    <a:lumMod val="75000"/>
                  </a:schemeClr>
                </a:solidFill>
                <a:latin typeface="Consolas" panose="020B0609020204030204" pitchFamily="49" charset="0"/>
                <a:cs typeface="Consolas" panose="020B0609020204030204" pitchFamily="49" charset="0"/>
              </a:rPr>
              <a:t>bool</a:t>
            </a:r>
            <a:r>
              <a:rPr lang="en-US" sz="1800" dirty="0">
                <a:latin typeface="Consolas" panose="020B0609020204030204" pitchFamily="49" charset="0"/>
                <a:cs typeface="Consolas" panose="020B0609020204030204" pitchFamily="49" charset="0"/>
              </a:rPr>
              <a:t> flag = </a:t>
            </a:r>
            <a:r>
              <a:rPr lang="en-US" sz="1800" b="1" dirty="0">
                <a:latin typeface="Consolas" panose="020B0609020204030204" pitchFamily="49" charset="0"/>
                <a:cs typeface="Consolas" panose="020B0609020204030204" pitchFamily="49" charset="0"/>
              </a:rPr>
              <a:t>__builtin_add_overflow</a:t>
            </a:r>
            <a:r>
              <a:rPr lang="en-US" sz="1800" dirty="0">
                <a:latin typeface="Consolas" panose="020B0609020204030204" pitchFamily="49" charset="0"/>
                <a:cs typeface="Consolas" panose="020B0609020204030204" pitchFamily="49" charset="0"/>
              </a:rPr>
              <a:t>(lop, rop, &amp;result);</a:t>
            </a:r>
          </a:p>
          <a:p>
            <a:pPr marL="342892" indent="-342892" defTabSz="727454">
              <a:lnSpc>
                <a:spcPct val="120000"/>
              </a:lnSpc>
              <a:spcBef>
                <a:spcPts val="0"/>
              </a:spcBef>
              <a:buClr>
                <a:schemeClr val="tx1">
                  <a:lumMod val="50000"/>
                  <a:lumOff val="50000"/>
                </a:schemeClr>
              </a:buClr>
              <a:buFont typeface="+mj-lt"/>
              <a:buAutoNum type="arabicPeriod"/>
              <a:tabLst>
                <a:tab pos="727454" algn="l"/>
                <a:tab pos="1116778" algn="l"/>
              </a:tabLst>
            </a:pPr>
            <a:r>
              <a:rPr lang="en-US" sz="1800" dirty="0">
                <a:latin typeface="Consolas" panose="020B0609020204030204" pitchFamily="49" charset="0"/>
                <a:cs typeface="Consolas" panose="020B0609020204030204" pitchFamily="49" charset="0"/>
              </a:rPr>
              <a:t>   if (flag) {result = SIZE_MAX;}</a:t>
            </a:r>
          </a:p>
          <a:p>
            <a:pPr marL="342892" indent="-342892" defTabSz="727454">
              <a:lnSpc>
                <a:spcPct val="120000"/>
              </a:lnSpc>
              <a:spcBef>
                <a:spcPts val="0"/>
              </a:spcBef>
              <a:buClr>
                <a:schemeClr val="tx1">
                  <a:lumMod val="50000"/>
                  <a:lumOff val="50000"/>
                </a:schemeClr>
              </a:buClr>
              <a:buFont typeface="+mj-lt"/>
              <a:buAutoNum type="arabicPeriod"/>
              <a:tabLst>
                <a:tab pos="727454" algn="l"/>
                <a:tab pos="1116778" algn="l"/>
              </a:tabLst>
            </a:pPr>
            <a:r>
              <a:rPr lang="en-US" sz="1800" dirty="0">
                <a:latin typeface="Consolas" panose="020B0609020204030204" pitchFamily="49" charset="0"/>
                <a:cs typeface="Consolas" panose="020B0609020204030204" pitchFamily="49" charset="0"/>
              </a:rPr>
              <a:t>	return result;</a:t>
            </a:r>
          </a:p>
          <a:p>
            <a:pPr marL="342892" indent="-342892" defTabSz="727454">
              <a:lnSpc>
                <a:spcPct val="120000"/>
              </a:lnSpc>
              <a:spcBef>
                <a:spcPts val="0"/>
              </a:spcBef>
              <a:buClr>
                <a:schemeClr val="tx1">
                  <a:lumMod val="50000"/>
                  <a:lumOff val="50000"/>
                </a:schemeClr>
              </a:buClr>
              <a:buFont typeface="+mj-lt"/>
              <a:buAutoNum type="arabicPeriod"/>
              <a:tabLst>
                <a:tab pos="727454" algn="l"/>
                <a:tab pos="1116778" algn="l"/>
              </a:tabLst>
            </a:pPr>
            <a:r>
              <a:rPr lang="en-US" sz="1800" dirty="0">
                <a:latin typeface="Consolas" panose="020B0609020204030204" pitchFamily="49" charset="0"/>
                <a:cs typeface="Consolas" panose="020B0609020204030204" pitchFamily="49" charset="0"/>
              </a:rPr>
              <a:t>}</a:t>
            </a:r>
          </a:p>
          <a:p>
            <a:pPr defTabSz="727454">
              <a:lnSpc>
                <a:spcPct val="120000"/>
              </a:lnSpc>
              <a:spcBef>
                <a:spcPts val="0"/>
              </a:spcBef>
              <a:tabLst>
                <a:tab pos="727454" algn="l"/>
                <a:tab pos="1116778" algn="l"/>
              </a:tabLst>
            </a:pPr>
            <a:endParaRPr lang="en-US" sz="1800" u="sng" dirty="0">
              <a:latin typeface="Consolas" panose="020B0609020204030204" pitchFamily="49" charset="0"/>
              <a:cs typeface="Consolas" panose="020B0609020204030204" pitchFamily="49" charset="0"/>
            </a:endParaRPr>
          </a:p>
        </p:txBody>
      </p:sp>
      <p:grpSp>
        <p:nvGrpSpPr>
          <p:cNvPr id="8" name="Group 7"/>
          <p:cNvGrpSpPr/>
          <p:nvPr/>
        </p:nvGrpSpPr>
        <p:grpSpPr>
          <a:xfrm>
            <a:off x="305695" y="3554080"/>
            <a:ext cx="4456448" cy="2070434"/>
            <a:chOff x="407593" y="3595771"/>
            <a:chExt cx="5941930" cy="2760579"/>
          </a:xfrm>
        </p:grpSpPr>
        <p:sp>
          <p:nvSpPr>
            <p:cNvPr id="5" name="Content Placeholder 2"/>
            <p:cNvSpPr txBox="1">
              <a:spLocks/>
            </p:cNvSpPr>
            <p:nvPr/>
          </p:nvSpPr>
          <p:spPr>
            <a:xfrm>
              <a:off x="535912" y="4285045"/>
              <a:ext cx="5813611" cy="207130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750"/>
                </a:spcBef>
                <a:buNone/>
              </a:pPr>
              <a:r>
                <a:rPr lang="en-US" sz="1950" dirty="0">
                  <a:latin typeface="Consolas" panose="020B0609020204030204" pitchFamily="49" charset="0"/>
                  <a:cs typeface="Consolas" panose="020B0609020204030204" pitchFamily="49" charset="0"/>
                </a:rPr>
                <a:t>if (</a:t>
              </a:r>
              <a:r>
                <a:rPr lang="en-US" sz="1950" b="1" dirty="0">
                  <a:solidFill>
                    <a:srgbClr val="C00000"/>
                  </a:solidFill>
                  <a:latin typeface="Consolas" panose="020B0609020204030204" pitchFamily="49" charset="0"/>
                  <a:cs typeface="Consolas" panose="020B0609020204030204" pitchFamily="49" charset="0"/>
                </a:rPr>
                <a:t>start + n</a:t>
              </a:r>
              <a:r>
                <a:rPr lang="en-US" sz="1950" dirty="0">
                  <a:latin typeface="Consolas" panose="020B0609020204030204" pitchFamily="49" charset="0"/>
                  <a:cs typeface="Consolas" panose="020B0609020204030204" pitchFamily="49" charset="0"/>
                </a:rPr>
                <a:t> &lt;= dest_size) {</a:t>
              </a:r>
              <a:br>
                <a:rPr lang="en-US" sz="1950" dirty="0">
                  <a:latin typeface="Consolas" panose="020B0609020204030204" pitchFamily="49" charset="0"/>
                  <a:cs typeface="Consolas" panose="020B0609020204030204" pitchFamily="49" charset="0"/>
                </a:rPr>
              </a:br>
              <a:r>
                <a:rPr lang="en-US" sz="1950" dirty="0">
                  <a:latin typeface="Consolas" panose="020B0609020204030204" pitchFamily="49" charset="0"/>
                  <a:cs typeface="Consolas" panose="020B0609020204030204" pitchFamily="49" charset="0"/>
                </a:rPr>
                <a:t>  memcpy(&amp;dest[start], src, n);</a:t>
              </a:r>
              <a:br>
                <a:rPr lang="en-US" sz="1950" dirty="0">
                  <a:latin typeface="Consolas" panose="020B0609020204030204" pitchFamily="49" charset="0"/>
                  <a:cs typeface="Consolas" panose="020B0609020204030204" pitchFamily="49" charset="0"/>
                </a:rPr>
              </a:br>
              <a:r>
                <a:rPr lang="en-US" sz="1950" dirty="0">
                  <a:latin typeface="Consolas" panose="020B0609020204030204" pitchFamily="49" charset="0"/>
                  <a:cs typeface="Consolas" panose="020B0609020204030204" pitchFamily="49" charset="0"/>
                </a:rPr>
                <a:t>} else {</a:t>
              </a:r>
              <a:br>
                <a:rPr lang="en-US" sz="1950" dirty="0">
                  <a:latin typeface="Consolas" panose="020B0609020204030204" pitchFamily="49" charset="0"/>
                  <a:cs typeface="Consolas" panose="020B0609020204030204" pitchFamily="49" charset="0"/>
                </a:rPr>
              </a:br>
              <a:r>
                <a:rPr lang="en-US" sz="1950" dirty="0">
                  <a:latin typeface="Consolas" panose="020B0609020204030204" pitchFamily="49" charset="0"/>
                  <a:cs typeface="Consolas" panose="020B0609020204030204" pitchFamily="49" charset="0"/>
                </a:rPr>
                <a:t>  return -EINVAL;</a:t>
              </a:r>
              <a:br>
                <a:rPr lang="en-US" sz="1950" dirty="0">
                  <a:latin typeface="Consolas" panose="020B0609020204030204" pitchFamily="49" charset="0"/>
                  <a:cs typeface="Consolas" panose="020B0609020204030204" pitchFamily="49" charset="0"/>
                </a:rPr>
              </a:br>
              <a:r>
                <a:rPr lang="en-US" sz="1950" dirty="0">
                  <a:latin typeface="Consolas" panose="020B0609020204030204" pitchFamily="49" charset="0"/>
                  <a:cs typeface="Consolas" panose="020B0609020204030204" pitchFamily="49" charset="0"/>
                </a:rPr>
                <a:t>}</a:t>
              </a:r>
              <a:endParaRPr lang="en-US" sz="1950" dirty="0"/>
            </a:p>
          </p:txBody>
        </p:sp>
        <p:sp>
          <p:nvSpPr>
            <p:cNvPr id="6" name="Right Brace 5"/>
            <p:cNvSpPr/>
            <p:nvPr/>
          </p:nvSpPr>
          <p:spPr>
            <a:xfrm rot="16200000">
              <a:off x="1976344" y="3308635"/>
              <a:ext cx="260354" cy="1692465"/>
            </a:xfrm>
            <a:prstGeom prst="rightBrace">
              <a:avLst>
                <a:gd name="adj1" fmla="val 76625"/>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7" name="TextBox 6"/>
            <p:cNvSpPr txBox="1"/>
            <p:nvPr/>
          </p:nvSpPr>
          <p:spPr>
            <a:xfrm>
              <a:off x="407593" y="3595771"/>
              <a:ext cx="2434094" cy="364387"/>
            </a:xfrm>
            <a:prstGeom prst="rect">
              <a:avLst/>
            </a:prstGeom>
            <a:noFill/>
          </p:spPr>
          <p:txBody>
            <a:bodyPr wrap="none" lIns="0" tIns="0" rIns="0" bIns="0" rtlCol="0">
              <a:noAutofit/>
            </a:bodyPr>
            <a:lstStyle/>
            <a:p>
              <a:r>
                <a:rPr lang="en-US" dirty="0">
                  <a:solidFill>
                    <a:srgbClr val="C00000"/>
                  </a:solidFill>
                  <a:cs typeface="Consolas" panose="020B0609020204030204" pitchFamily="49" charset="0"/>
                </a:rPr>
                <a:t>Repair:</a:t>
              </a:r>
              <a:r>
                <a:rPr lang="en-US" dirty="0">
                  <a:solidFill>
                    <a:srgbClr val="C00000"/>
                  </a:solidFill>
                  <a:latin typeface="Consolas" panose="020B0609020204030204" pitchFamily="49" charset="0"/>
                  <a:cs typeface="Consolas" panose="020B0609020204030204" pitchFamily="49" charset="0"/>
                </a:rPr>
                <a:t> </a:t>
              </a:r>
              <a:r>
                <a:rPr lang="en-US" b="1" dirty="0">
                  <a:solidFill>
                    <a:srgbClr val="C00000"/>
                  </a:solidFill>
                  <a:latin typeface="Consolas" panose="020B0609020204030204" pitchFamily="49" charset="0"/>
                  <a:cs typeface="Consolas" panose="020B0609020204030204" pitchFamily="49" charset="0"/>
                </a:rPr>
                <a:t>UADD(start, n)</a:t>
              </a:r>
              <a:endParaRPr lang="en-US" sz="1650" dirty="0">
                <a:solidFill>
                  <a:srgbClr val="008000"/>
                </a:solidFill>
                <a:cs typeface="Consolas" panose="020B0609020204030204" pitchFamily="49" charset="0"/>
              </a:endParaRPr>
            </a:p>
          </p:txBody>
        </p:sp>
      </p:grpSp>
      <p:sp>
        <p:nvSpPr>
          <p:cNvPr id="10" name="Content Placeholder 2"/>
          <p:cNvSpPr txBox="1">
            <a:spLocks/>
          </p:cNvSpPr>
          <p:nvPr/>
        </p:nvSpPr>
        <p:spPr>
          <a:xfrm>
            <a:off x="4341457" y="2534168"/>
            <a:ext cx="4476749" cy="1019912"/>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68580" tIns="68580" rIns="68580" bIns="68580" rtlCol="0">
            <a:noAutofit/>
          </a:bodyPr>
          <a:lstStyle>
            <a:lvl1pPr marL="0" indent="0" algn="l" defTabSz="914400" rtl="0" eaLnBrk="1" latinLnBrk="0" hangingPunct="1">
              <a:lnSpc>
                <a:spcPct val="100000"/>
              </a:lnSpc>
              <a:spcBef>
                <a:spcPts val="12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7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966" indent="-130966">
              <a:spcBef>
                <a:spcPts val="600"/>
              </a:spcBef>
              <a:buFont typeface="Arial" panose="020B0604020202020204" pitchFamily="34" charset="0"/>
              <a:buChar char="•"/>
            </a:pPr>
            <a:r>
              <a:rPr lang="en-US" sz="1500" dirty="0"/>
              <a:t>What </a:t>
            </a:r>
            <a:r>
              <a:rPr lang="en-US" sz="1500"/>
              <a:t>if </a:t>
            </a:r>
            <a:r>
              <a:rPr lang="en-US" sz="1500" smtClean="0">
                <a:latin typeface="Consolas" panose="020B0609020204030204" pitchFamily="49" charset="0"/>
                <a:cs typeface="Consolas" panose="020B0609020204030204" pitchFamily="49" charset="0"/>
              </a:rPr>
              <a:t>dest_size</a:t>
            </a:r>
            <a:r>
              <a:rPr lang="en-US" sz="1500" smtClean="0"/>
              <a:t> </a:t>
            </a:r>
            <a:r>
              <a:rPr lang="en-US" sz="1500" dirty="0"/>
              <a:t>is </a:t>
            </a:r>
            <a:r>
              <a:rPr lang="en-US" sz="1500" dirty="0">
                <a:latin typeface="Consolas" panose="020B0609020204030204" pitchFamily="49" charset="0"/>
                <a:cs typeface="Consolas" panose="020B0609020204030204" pitchFamily="49" charset="0"/>
              </a:rPr>
              <a:t>SIZE_MAX</a:t>
            </a:r>
            <a:r>
              <a:rPr lang="en-US" sz="1500" dirty="0"/>
              <a:t>?</a:t>
            </a:r>
          </a:p>
          <a:p>
            <a:pPr marL="130966" indent="-130966">
              <a:spcBef>
                <a:spcPts val="600"/>
              </a:spcBef>
              <a:buFont typeface="Arial" panose="020B0604020202020204" pitchFamily="34" charset="0"/>
              <a:buChar char="•"/>
            </a:pPr>
            <a:r>
              <a:rPr lang="en-US" sz="1500" dirty="0"/>
              <a:t>What if both sides of inequality overflow?</a:t>
            </a:r>
          </a:p>
          <a:p>
            <a:pPr marL="130966" indent="-130966">
              <a:spcBef>
                <a:spcPts val="600"/>
              </a:spcBef>
              <a:buFont typeface="Arial" panose="020B0604020202020204" pitchFamily="34" charset="0"/>
              <a:buChar char="•"/>
            </a:pPr>
            <a:r>
              <a:rPr lang="en-US" sz="1500" dirty="0"/>
              <a:t>What if overflow </a:t>
            </a:r>
            <a:r>
              <a:rPr lang="en-US" sz="1500"/>
              <a:t>reaches a non-comparison sink?</a:t>
            </a:r>
            <a:endParaRPr lang="en-US" sz="1500" dirty="0"/>
          </a:p>
        </p:txBody>
      </p:sp>
    </p:spTree>
    <p:extLst>
      <p:ext uri="{BB962C8B-B14F-4D97-AF65-F5344CB8AC3E}">
        <p14:creationId xmlns:p14="http://schemas.microsoft.com/office/powerpoint/2010/main" val="3866489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0.27129 L -3.33333E-6 -1.48148E-6 " pathEditMode="relative" rAng="0" ptsTypes="AA">
                                      <p:cBhvr>
                                        <p:cTn id="6" dur="1000" fill="hold"/>
                                        <p:tgtEl>
                                          <p:spTgt spid="8"/>
                                        </p:tgtEl>
                                        <p:attrNameLst>
                                          <p:attrName>ppt_x</p:attrName>
                                          <p:attrName>ppt_y</p:attrName>
                                        </p:attrNameLst>
                                      </p:cBhvr>
                                      <p:rCtr x="0" y="13542"/>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Semi-Repair</a:t>
            </a:r>
            <a:endParaRPr lang="en-US" dirty="0"/>
          </a:p>
        </p:txBody>
      </p:sp>
      <p:sp>
        <p:nvSpPr>
          <p:cNvPr id="3" name="Content Placeholder 2"/>
          <p:cNvSpPr>
            <a:spLocks noGrp="1"/>
          </p:cNvSpPr>
          <p:nvPr>
            <p:ph idx="1"/>
          </p:nvPr>
        </p:nvSpPr>
        <p:spPr>
          <a:xfrm>
            <a:off x="6160577" y="1211968"/>
            <a:ext cx="2456481" cy="872553"/>
          </a:xfr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68580" tIns="68580" rIns="68580" bIns="68580" rtlCol="0">
            <a:noAutofit/>
          </a:bodyPr>
          <a:lstStyle/>
          <a:p>
            <a:pPr>
              <a:spcBef>
                <a:spcPts val="1350"/>
              </a:spcBef>
            </a:pPr>
            <a:r>
              <a:rPr lang="en-US" sz="1500" dirty="0"/>
              <a:t>If a potentially overflowed </a:t>
            </a:r>
            <a:r>
              <a:rPr lang="en-US" sz="1500"/>
              <a:t>value </a:t>
            </a:r>
            <a:r>
              <a:rPr lang="en-US" sz="1500" smtClean="0"/>
              <a:t>is </a:t>
            </a:r>
            <a:r>
              <a:rPr lang="en-US" sz="1500" dirty="0"/>
              <a:t>used to index into an array</a:t>
            </a:r>
            <a:r>
              <a:rPr lang="en-US" sz="1500"/>
              <a:t>, </a:t>
            </a:r>
            <a:r>
              <a:rPr lang="en-US" sz="1500" smtClean="0"/>
              <a:t>do </a:t>
            </a:r>
            <a:r>
              <a:rPr lang="en-US" sz="1500" dirty="0"/>
              <a:t>a semi-repair.</a:t>
            </a:r>
          </a:p>
        </p:txBody>
      </p:sp>
      <p:sp>
        <p:nvSpPr>
          <p:cNvPr id="6" name="Content Placeholder 2"/>
          <p:cNvSpPr txBox="1">
            <a:spLocks/>
          </p:cNvSpPr>
          <p:nvPr/>
        </p:nvSpPr>
        <p:spPr>
          <a:xfrm>
            <a:off x="1184598" y="716024"/>
            <a:ext cx="5092216" cy="522292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cs typeface="Consolas" panose="020B0609020204030204" pitchFamily="49" charset="0"/>
              </a:rPr>
              <a:t>Example adapted from CVE-2015-8370:</a:t>
            </a:r>
          </a:p>
          <a:p>
            <a:pPr marL="342892" indent="-342892">
              <a:lnSpc>
                <a:spcPct val="100000"/>
              </a:lnSpc>
              <a:spcBef>
                <a:spcPts val="0"/>
              </a:spcBef>
              <a:buFont typeface="+mj-lt"/>
              <a:buAutoNum type="arabicPeriod"/>
            </a:pPr>
            <a:r>
              <a:rPr lang="en-US" sz="1800" dirty="0">
                <a:latin typeface="Consolas" panose="020B0609020204030204" pitchFamily="49" charset="0"/>
                <a:cs typeface="Consolas" panose="020B0609020204030204" pitchFamily="49" charset="0"/>
              </a:rPr>
              <a:t> unsigned cur_len = 0;</a:t>
            </a:r>
          </a:p>
          <a:p>
            <a:pPr marL="342892" indent="-342892">
              <a:lnSpc>
                <a:spcPct val="100000"/>
              </a:lnSpc>
              <a:spcBef>
                <a:spcPts val="0"/>
              </a:spcBef>
              <a:buFont typeface="+mj-lt"/>
              <a:buAutoNum type="arabicPeriod"/>
            </a:pPr>
            <a:r>
              <a:rPr lang="en-US" sz="1800" dirty="0">
                <a:latin typeface="Consolas" panose="020B0609020204030204" pitchFamily="49" charset="0"/>
                <a:cs typeface="Consolas" panose="020B0609020204030204" pitchFamily="49" charset="0"/>
              </a:rPr>
              <a:t> </a:t>
            </a:r>
            <a:r>
              <a:rPr lang="en-US" sz="1800" dirty="0">
                <a:solidFill>
                  <a:srgbClr val="0000A0"/>
                </a:solidFill>
                <a:latin typeface="Consolas" panose="020B0609020204030204" pitchFamily="49" charset="0"/>
                <a:cs typeface="Consolas" panose="020B0609020204030204" pitchFamily="49" charset="0"/>
              </a:rPr>
              <a:t>while</a:t>
            </a:r>
            <a:r>
              <a:rPr lang="en-US" sz="1800" dirty="0">
                <a:latin typeface="Consolas" panose="020B0609020204030204" pitchFamily="49" charset="0"/>
                <a:cs typeface="Consolas" panose="020B0609020204030204" pitchFamily="49" charset="0"/>
              </a:rPr>
              <a:t> (1) {</a:t>
            </a:r>
          </a:p>
          <a:p>
            <a:pPr marL="342892" indent="-342892">
              <a:lnSpc>
                <a:spcPct val="100000"/>
              </a:lnSpc>
              <a:spcBef>
                <a:spcPts val="0"/>
              </a:spcBef>
              <a:buFont typeface="+mj-lt"/>
              <a:buAutoNum type="arabicPeriod"/>
            </a:pPr>
            <a:r>
              <a:rPr lang="en-US" sz="1800" dirty="0">
                <a:latin typeface="Consolas" panose="020B0609020204030204" pitchFamily="49" charset="0"/>
                <a:cs typeface="Consolas" panose="020B0609020204030204" pitchFamily="49" charset="0"/>
              </a:rPr>
              <a:t>   key = grub_getkey();</a:t>
            </a:r>
          </a:p>
          <a:p>
            <a:pPr marL="342892" indent="-342892">
              <a:lnSpc>
                <a:spcPct val="100000"/>
              </a:lnSpc>
              <a:spcBef>
                <a:spcPts val="0"/>
              </a:spcBef>
              <a:buFont typeface="+mj-lt"/>
              <a:buAutoNum type="arabicPeriod"/>
            </a:pPr>
            <a:r>
              <a:rPr lang="en-US" sz="1800" dirty="0">
                <a:latin typeface="Consolas" panose="020B0609020204030204" pitchFamily="49" charset="0"/>
                <a:cs typeface="Consolas" panose="020B0609020204030204" pitchFamily="49" charset="0"/>
              </a:rPr>
              <a:t>   </a:t>
            </a:r>
            <a:r>
              <a:rPr lang="en-US" sz="1800" dirty="0">
                <a:solidFill>
                  <a:srgbClr val="0000A0"/>
                </a:solidFill>
                <a:latin typeface="Consolas" panose="020B0609020204030204" pitchFamily="49" charset="0"/>
                <a:cs typeface="Consolas" panose="020B0609020204030204" pitchFamily="49" charset="0"/>
              </a:rPr>
              <a:t>if</a:t>
            </a:r>
            <a:r>
              <a:rPr lang="en-US" sz="1800" dirty="0">
                <a:latin typeface="Consolas" panose="020B0609020204030204" pitchFamily="49" charset="0"/>
                <a:cs typeface="Consolas" panose="020B0609020204030204" pitchFamily="49" charset="0"/>
              </a:rPr>
              <a:t> (key == ‘\b’) {</a:t>
            </a:r>
          </a:p>
          <a:p>
            <a:pPr marL="342892" indent="-342892">
              <a:lnSpc>
                <a:spcPct val="100000"/>
              </a:lnSpc>
              <a:spcBef>
                <a:spcPts val="0"/>
              </a:spcBef>
              <a:buFont typeface="+mj-lt"/>
              <a:buAutoNum type="arabicPeriod"/>
            </a:pPr>
            <a:r>
              <a:rPr lang="en-US" sz="1800" b="1" dirty="0">
                <a:solidFill>
                  <a:srgbClr val="E00000"/>
                </a:solidFill>
                <a:latin typeface="Consolas" panose="020B0609020204030204" pitchFamily="49" charset="0"/>
                <a:cs typeface="Consolas" panose="020B0609020204030204" pitchFamily="49" charset="0"/>
              </a:rPr>
              <a:t>     if (cur_len == 0) {</a:t>
            </a:r>
          </a:p>
          <a:p>
            <a:pPr marL="342892" indent="-342892">
              <a:lnSpc>
                <a:spcPct val="100000"/>
              </a:lnSpc>
              <a:spcBef>
                <a:spcPts val="0"/>
              </a:spcBef>
              <a:buFont typeface="+mj-lt"/>
              <a:buAutoNum type="arabicPeriod"/>
            </a:pPr>
            <a:r>
              <a:rPr lang="en-US" sz="1800" b="1" dirty="0">
                <a:solidFill>
                  <a:srgbClr val="E00000"/>
                </a:solidFill>
                <a:latin typeface="Consolas" panose="020B0609020204030204" pitchFamily="49" charset="0"/>
                <a:cs typeface="Consolas" panose="020B0609020204030204" pitchFamily="49" charset="0"/>
              </a:rPr>
              <a:t>        /* </a:t>
            </a:r>
            <a:r>
              <a:rPr lang="en-US" sz="1800" b="1" dirty="0">
                <a:solidFill>
                  <a:srgbClr val="FF0000"/>
                </a:solidFill>
                <a:latin typeface="Consolas" panose="020B0609020204030204" pitchFamily="49" charset="0"/>
                <a:cs typeface="Consolas" panose="020B0609020204030204" pitchFamily="49" charset="0"/>
              </a:rPr>
              <a:t>FI</a:t>
            </a:r>
            <a:r>
              <a:rPr lang="en-US" sz="1800" b="1" spc="75" dirty="0">
                <a:solidFill>
                  <a:srgbClr val="FF0000"/>
                </a:solidFill>
                <a:latin typeface="Consolas" panose="020B0609020204030204" pitchFamily="49" charset="0"/>
                <a:cs typeface="Consolas" panose="020B0609020204030204" pitchFamily="49" charset="0"/>
              </a:rPr>
              <a:t>X</a:t>
            </a:r>
            <a:r>
              <a:rPr lang="en-US" sz="1800" b="1" dirty="0">
                <a:solidFill>
                  <a:srgbClr val="FF0000"/>
                </a:solidFill>
                <a:latin typeface="Consolas" panose="020B0609020204030204" pitchFamily="49" charset="0"/>
                <a:cs typeface="Consolas" panose="020B0609020204030204" pitchFamily="49" charset="0"/>
              </a:rPr>
              <a:t>ME:</a:t>
            </a:r>
            <a:r>
              <a:rPr lang="en-US" sz="1800" b="1" dirty="0">
                <a:solidFill>
                  <a:srgbClr val="E00000"/>
                </a:solidFill>
                <a:latin typeface="Consolas" panose="020B0609020204030204" pitchFamily="49" charset="0"/>
                <a:cs typeface="Consolas" panose="020B0609020204030204" pitchFamily="49" charset="0"/>
              </a:rPr>
              <a:t> Insert error-</a:t>
            </a:r>
            <a:br>
              <a:rPr lang="en-US" sz="1800" b="1" dirty="0">
                <a:solidFill>
                  <a:srgbClr val="E00000"/>
                </a:solidFill>
                <a:latin typeface="Consolas" panose="020B0609020204030204" pitchFamily="49" charset="0"/>
                <a:cs typeface="Consolas" panose="020B0609020204030204" pitchFamily="49" charset="0"/>
              </a:rPr>
            </a:br>
            <a:r>
              <a:rPr lang="en-US" sz="1800" b="1" dirty="0">
                <a:solidFill>
                  <a:srgbClr val="E00000"/>
                </a:solidFill>
                <a:latin typeface="Consolas" panose="020B0609020204030204" pitchFamily="49" charset="0"/>
                <a:cs typeface="Consolas" panose="020B0609020204030204" pitchFamily="49" charset="0"/>
              </a:rPr>
              <a:t>           handling code here. */</a:t>
            </a:r>
          </a:p>
          <a:p>
            <a:pPr marL="342892" indent="-342892">
              <a:lnSpc>
                <a:spcPct val="100000"/>
              </a:lnSpc>
              <a:spcBef>
                <a:spcPts val="0"/>
              </a:spcBef>
              <a:buFont typeface="+mj-lt"/>
              <a:buAutoNum type="arabicPeriod"/>
            </a:pPr>
            <a:r>
              <a:rPr lang="en-US" sz="1800" b="1" dirty="0">
                <a:solidFill>
                  <a:srgbClr val="E00000"/>
                </a:solidFill>
                <a:latin typeface="Consolas" panose="020B0609020204030204" pitchFamily="49" charset="0"/>
                <a:cs typeface="Consolas" panose="020B0609020204030204" pitchFamily="49" charset="0"/>
              </a:rPr>
              <a:t>     }</a:t>
            </a:r>
          </a:p>
          <a:p>
            <a:pPr marL="342892" indent="-342892">
              <a:lnSpc>
                <a:spcPct val="100000"/>
              </a:lnSpc>
              <a:spcBef>
                <a:spcPts val="0"/>
              </a:spcBef>
              <a:buFont typeface="+mj-lt"/>
              <a:buAutoNum type="arabicPeriod"/>
            </a:pPr>
            <a:r>
              <a:rPr lang="en-US" sz="1800" dirty="0">
                <a:latin typeface="Consolas" panose="020B0609020204030204" pitchFamily="49" charset="0"/>
                <a:cs typeface="Consolas" panose="020B0609020204030204" pitchFamily="49" charset="0"/>
              </a:rPr>
              <a:t>     cur_len--;</a:t>
            </a:r>
          </a:p>
          <a:p>
            <a:pPr marL="342892" indent="-342892">
              <a:lnSpc>
                <a:spcPct val="100000"/>
              </a:lnSpc>
              <a:spcBef>
                <a:spcPts val="0"/>
              </a:spcBef>
              <a:buFont typeface="+mj-lt"/>
              <a:buAutoNum type="arabicPeriod"/>
            </a:pPr>
            <a:r>
              <a:rPr lang="en-US" sz="1800" dirty="0">
                <a:latin typeface="Consolas" panose="020B0609020204030204" pitchFamily="49" charset="0"/>
                <a:cs typeface="Consolas" panose="020B0609020204030204" pitchFamily="49" charset="0"/>
              </a:rPr>
              <a:t>     grub_printf(“\b”);</a:t>
            </a:r>
          </a:p>
          <a:p>
            <a:pPr marL="342892" indent="-342892">
              <a:lnSpc>
                <a:spcPct val="100000"/>
              </a:lnSpc>
              <a:spcBef>
                <a:spcPts val="0"/>
              </a:spcBef>
              <a:buFont typeface="+mj-lt"/>
              <a:buAutoNum type="arabicPeriod"/>
            </a:pPr>
            <a:r>
              <a:rPr lang="en-US" sz="1800" dirty="0">
                <a:latin typeface="Consolas" panose="020B0609020204030204" pitchFamily="49" charset="0"/>
                <a:cs typeface="Consolas" panose="020B0609020204030204" pitchFamily="49" charset="0"/>
              </a:rPr>
              <a:t>     </a:t>
            </a:r>
            <a:r>
              <a:rPr lang="en-US" sz="1800" dirty="0">
                <a:solidFill>
                  <a:srgbClr val="0000A0"/>
                </a:solidFill>
                <a:latin typeface="Consolas" panose="020B0609020204030204" pitchFamily="49" charset="0"/>
                <a:cs typeface="Consolas" panose="020B0609020204030204" pitchFamily="49" charset="0"/>
              </a:rPr>
              <a:t>continue</a:t>
            </a:r>
            <a:r>
              <a:rPr lang="en-US" sz="1800" dirty="0">
                <a:latin typeface="Consolas" panose="020B0609020204030204" pitchFamily="49" charset="0"/>
                <a:cs typeface="Consolas" panose="020B0609020204030204" pitchFamily="49" charset="0"/>
              </a:rPr>
              <a:t>;</a:t>
            </a:r>
          </a:p>
          <a:p>
            <a:pPr marL="342892" indent="-342892">
              <a:lnSpc>
                <a:spcPct val="100000"/>
              </a:lnSpc>
              <a:spcBef>
                <a:spcPts val="0"/>
              </a:spcBef>
              <a:buFont typeface="+mj-lt"/>
              <a:buAutoNum type="arabicPeriod"/>
            </a:pPr>
            <a:r>
              <a:rPr lang="en-US" sz="1800" dirty="0">
                <a:latin typeface="Consolas" panose="020B0609020204030204" pitchFamily="49" charset="0"/>
                <a:cs typeface="Consolas" panose="020B0609020204030204" pitchFamily="49" charset="0"/>
              </a:rPr>
              <a:t>   }</a:t>
            </a:r>
          </a:p>
          <a:p>
            <a:pPr marL="342892" indent="-342892">
              <a:lnSpc>
                <a:spcPct val="100000"/>
              </a:lnSpc>
              <a:spcBef>
                <a:spcPts val="0"/>
              </a:spcBef>
              <a:buFont typeface="+mj-lt"/>
              <a:buAutoNum type="arabicPeriod"/>
            </a:pPr>
            <a:r>
              <a:rPr lang="en-US" sz="1800" dirty="0">
                <a:latin typeface="Consolas" panose="020B0609020204030204" pitchFamily="49" charset="0"/>
                <a:cs typeface="Consolas" panose="020B0609020204030204" pitchFamily="49" charset="0"/>
              </a:rPr>
              <a:t>   </a:t>
            </a:r>
            <a:r>
              <a:rPr lang="en-US" sz="1800" dirty="0">
                <a:solidFill>
                  <a:srgbClr val="0000A0"/>
                </a:solidFill>
                <a:latin typeface="Consolas" panose="020B0609020204030204" pitchFamily="49" charset="0"/>
                <a:cs typeface="Consolas" panose="020B0609020204030204" pitchFamily="49" charset="0"/>
              </a:rPr>
              <a:t>if</a:t>
            </a:r>
            <a:r>
              <a:rPr lang="en-US" sz="1800" dirty="0">
                <a:latin typeface="Consolas" panose="020B0609020204030204" pitchFamily="49" charset="0"/>
                <a:cs typeface="Consolas" panose="020B0609020204030204" pitchFamily="49" charset="0"/>
              </a:rPr>
              <a:t> (cur_len + 2 &lt; buf_size) {</a:t>
            </a:r>
          </a:p>
          <a:p>
            <a:pPr marL="342892" indent="-342892">
              <a:lnSpc>
                <a:spcPct val="100000"/>
              </a:lnSpc>
              <a:spcBef>
                <a:spcPts val="0"/>
              </a:spcBef>
              <a:buFont typeface="+mj-lt"/>
              <a:buAutoNum type="arabicPeriod"/>
            </a:pPr>
            <a:r>
              <a:rPr lang="en-US" sz="1800" dirty="0">
                <a:latin typeface="Consolas" panose="020B0609020204030204" pitchFamily="49" charset="0"/>
                <a:cs typeface="Consolas" panose="020B0609020204030204" pitchFamily="49" charset="0"/>
              </a:rPr>
              <a:t>     buf[cur_len++] = key;</a:t>
            </a:r>
          </a:p>
          <a:p>
            <a:pPr marL="342892" indent="-342892">
              <a:lnSpc>
                <a:spcPct val="100000"/>
              </a:lnSpc>
              <a:spcBef>
                <a:spcPts val="0"/>
              </a:spcBef>
              <a:buFont typeface="+mj-lt"/>
              <a:buAutoNum type="arabicPeriod"/>
            </a:pPr>
            <a:r>
              <a:rPr lang="en-US" sz="1800" dirty="0">
                <a:latin typeface="Consolas" panose="020B0609020204030204" pitchFamily="49" charset="0"/>
                <a:cs typeface="Consolas" panose="020B0609020204030204" pitchFamily="49" charset="0"/>
              </a:rPr>
              <a:t>     grub_printf(“%c”, key);</a:t>
            </a:r>
          </a:p>
          <a:p>
            <a:pPr marL="342892" indent="-342892">
              <a:lnSpc>
                <a:spcPct val="100000"/>
              </a:lnSpc>
              <a:spcBef>
                <a:spcPts val="0"/>
              </a:spcBef>
              <a:buFont typeface="+mj-lt"/>
              <a:buAutoNum type="arabicPeriod"/>
            </a:pPr>
            <a:r>
              <a:rPr lang="en-US" sz="1800" dirty="0">
                <a:latin typeface="Consolas" panose="020B0609020204030204" pitchFamily="49" charset="0"/>
                <a:cs typeface="Consolas" panose="020B0609020204030204" pitchFamily="49" charset="0"/>
              </a:rPr>
              <a:t>   }</a:t>
            </a:r>
          </a:p>
          <a:p>
            <a:pPr marL="342892" indent="-342892">
              <a:lnSpc>
                <a:spcPct val="100000"/>
              </a:lnSpc>
              <a:spcBef>
                <a:spcPts val="0"/>
              </a:spcBef>
              <a:buFont typeface="+mj-lt"/>
              <a:buAutoNum type="arabicPeriod"/>
            </a:pPr>
            <a:r>
              <a:rPr lang="en-US" sz="1800" dirty="0">
                <a:latin typeface="Consolas" panose="020B0609020204030204" pitchFamily="49" charset="0"/>
                <a:cs typeface="Consolas" panose="020B0609020204030204" pitchFamily="49" charset="0"/>
              </a:rPr>
              <a:t> }</a:t>
            </a:r>
          </a:p>
          <a:p>
            <a:pPr marL="0" indent="0">
              <a:lnSpc>
                <a:spcPct val="100000"/>
              </a:lnSpc>
              <a:spcBef>
                <a:spcPts val="0"/>
              </a:spcBef>
              <a:buNone/>
            </a:pPr>
            <a:endParaRPr lang="en-US" sz="1800" dirty="0">
              <a:latin typeface="Consolas" panose="020B0609020204030204" pitchFamily="49" charset="0"/>
              <a:cs typeface="Consolas" panose="020B0609020204030204" pitchFamily="49" charset="0"/>
            </a:endParaRPr>
          </a:p>
        </p:txBody>
      </p:sp>
      <p:sp>
        <p:nvSpPr>
          <p:cNvPr id="4" name="Left Brace 3"/>
          <p:cNvSpPr/>
          <p:nvPr/>
        </p:nvSpPr>
        <p:spPr>
          <a:xfrm>
            <a:off x="913664" y="2270504"/>
            <a:ext cx="192881" cy="1015138"/>
          </a:xfrm>
          <a:prstGeom prst="leftBrace">
            <a:avLst>
              <a:gd name="adj1" fmla="val 62190"/>
              <a:gd name="adj2" fmla="val 50000"/>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TextBox 4"/>
          <p:cNvSpPr txBox="1"/>
          <p:nvPr/>
        </p:nvSpPr>
        <p:spPr>
          <a:xfrm>
            <a:off x="277573" y="2476670"/>
            <a:ext cx="558038" cy="553998"/>
          </a:xfrm>
          <a:prstGeom prst="rect">
            <a:avLst/>
          </a:prstGeom>
          <a:noFill/>
        </p:spPr>
        <p:txBody>
          <a:bodyPr wrap="none" lIns="0" tIns="0" rIns="0" bIns="0" rtlCol="0">
            <a:spAutoFit/>
          </a:bodyPr>
          <a:lstStyle/>
          <a:p>
            <a:r>
              <a:rPr lang="en-US" dirty="0">
                <a:solidFill>
                  <a:srgbClr val="AF0D1D"/>
                </a:solidFill>
              </a:rPr>
              <a:t>semi-</a:t>
            </a:r>
          </a:p>
          <a:p>
            <a:r>
              <a:rPr lang="en-US" dirty="0">
                <a:solidFill>
                  <a:srgbClr val="AF0D1D"/>
                </a:solidFill>
              </a:rPr>
              <a:t>repair</a:t>
            </a:r>
          </a:p>
        </p:txBody>
      </p:sp>
      <p:sp>
        <p:nvSpPr>
          <p:cNvPr id="7" name="Content Placeholder 2"/>
          <p:cNvSpPr txBox="1">
            <a:spLocks/>
          </p:cNvSpPr>
          <p:nvPr/>
        </p:nvSpPr>
        <p:spPr>
          <a:xfrm>
            <a:off x="5908729" y="2270504"/>
            <a:ext cx="2960176" cy="945395"/>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txBody>
          <a:bodyPr vert="horz" lIns="137160" tIns="68580" rIns="68580" bIns="68580" rtlCol="0" anchor="ctr" anchorCtr="0">
            <a:noAutofit/>
          </a:bodyPr>
          <a:lstStyle>
            <a:lvl1pPr marL="0" indent="0" algn="l" defTabSz="914400" rtl="0" eaLnBrk="1" latinLnBrk="0" hangingPunct="1">
              <a:lnSpc>
                <a:spcPct val="100000"/>
              </a:lnSpc>
              <a:spcBef>
                <a:spcPts val="12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7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Tool inserts check for overflow. </a:t>
            </a:r>
            <a:br>
              <a:rPr lang="en-US" sz="1500" dirty="0"/>
            </a:br>
            <a:r>
              <a:rPr lang="en-US" sz="1500" dirty="0"/>
              <a:t>User writes error-handling code.</a:t>
            </a:r>
          </a:p>
        </p:txBody>
      </p:sp>
    </p:spTree>
    <p:extLst>
      <p:ext uri="{BB962C8B-B14F-4D97-AF65-F5344CB8AC3E}">
        <p14:creationId xmlns:p14="http://schemas.microsoft.com/office/powerpoint/2010/main" val="834473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Repair on source vs a compile-time pass</a:t>
            </a:r>
            <a:endParaRPr lang="en-US" dirty="0"/>
          </a:p>
        </p:txBody>
      </p:sp>
      <p:sp>
        <p:nvSpPr>
          <p:cNvPr id="3" name="Content Placeholder 2"/>
          <p:cNvSpPr>
            <a:spLocks noGrp="1"/>
          </p:cNvSpPr>
          <p:nvPr>
            <p:ph idx="1"/>
          </p:nvPr>
        </p:nvSpPr>
        <p:spPr>
          <a:xfrm>
            <a:off x="401933" y="783770"/>
            <a:ext cx="8536327" cy="5312235"/>
          </a:xfrm>
        </p:spPr>
        <p:txBody>
          <a:bodyPr/>
          <a:lstStyle/>
          <a:p>
            <a:r>
              <a:rPr lang="en-US" smtClean="0"/>
              <a:t>A </a:t>
            </a:r>
            <a:r>
              <a:rPr lang="en-US" dirty="0"/>
              <a:t>difficulty we encountered was the </a:t>
            </a:r>
            <a:r>
              <a:rPr lang="en-US" b="1" dirty="0">
                <a:solidFill>
                  <a:srgbClr val="0070C0"/>
                </a:solidFill>
                <a:latin typeface="Verdana" panose="020B0604030504040204" pitchFamily="34" charset="0"/>
                <a:ea typeface="Verdana" panose="020B0604030504040204" pitchFamily="34" charset="0"/>
                <a:cs typeface="Verdana" panose="020B0604030504040204" pitchFamily="34" charset="0"/>
              </a:rPr>
              <a:t>Sourc</a:t>
            </a:r>
            <a:r>
              <a:rPr lang="en-US" b="1" spc="150" dirty="0">
                <a:solidFill>
                  <a:srgbClr val="0070C0"/>
                </a:solidFill>
                <a:latin typeface="Verdana" panose="020B0604030504040204" pitchFamily="34" charset="0"/>
                <a:ea typeface="Verdana" panose="020B0604030504040204" pitchFamily="34" charset="0"/>
                <a:cs typeface="Verdana" panose="020B0604030504040204" pitchFamily="34" charset="0"/>
              </a:rPr>
              <a:t>e</a:t>
            </a:r>
            <a:r>
              <a:rPr lang="en-US" b="1" spc="150" dirty="0">
                <a:solidFill>
                  <a:srgbClr val="0070C0"/>
                </a:solidFill>
                <a:latin typeface="+mn-lt"/>
                <a:ea typeface="Cambria Math" panose="02040503050406030204" pitchFamily="18" charset="0"/>
              </a:rPr>
              <a:t>↔</a:t>
            </a:r>
            <a:r>
              <a:rPr lang="en-US" b="1" dirty="0">
                <a:solidFill>
                  <a:srgbClr val="0070C0"/>
                </a:solidFill>
                <a:latin typeface="Verdana" panose="020B0604030504040204" pitchFamily="34" charset="0"/>
                <a:ea typeface="Verdana" panose="020B0604030504040204" pitchFamily="34" charset="0"/>
                <a:cs typeface="Verdana" panose="020B0604030504040204" pitchFamily="34" charset="0"/>
              </a:rPr>
              <a:t>IR</a:t>
            </a:r>
            <a:r>
              <a:rPr lang="en-US" b="1" dirty="0">
                <a:solidFill>
                  <a:srgbClr val="0070C0"/>
                </a:solidFill>
              </a:rPr>
              <a:t> mapping problem</a:t>
            </a:r>
            <a:r>
              <a:rPr lang="en-US" b="1" dirty="0"/>
              <a:t>:</a:t>
            </a:r>
            <a:endParaRPr lang="en-US" dirty="0"/>
          </a:p>
          <a:p>
            <a:pPr lvl="1"/>
            <a:r>
              <a:rPr lang="en-US" sz="2000"/>
              <a:t>Code is most readily analyzed </a:t>
            </a:r>
            <a:r>
              <a:rPr lang="en-US" sz="2000" smtClean="0"/>
              <a:t>and repaired </a:t>
            </a:r>
            <a:r>
              <a:rPr lang="en-US" sz="2000"/>
              <a:t>on </a:t>
            </a:r>
            <a:r>
              <a:rPr lang="en-US" sz="2000" smtClean="0"/>
              <a:t>a suitable </a:t>
            </a:r>
            <a:r>
              <a:rPr lang="en-US" sz="2000"/>
              <a:t>intermediate representation (</a:t>
            </a:r>
            <a:r>
              <a:rPr lang="en-US" sz="2000">
                <a:latin typeface="Verdana" panose="020B0604030504040204" pitchFamily="34" charset="0"/>
                <a:ea typeface="Verdana" panose="020B0604030504040204" pitchFamily="34" charset="0"/>
                <a:cs typeface="Verdana" panose="020B0604030504040204" pitchFamily="34" charset="0"/>
              </a:rPr>
              <a:t>IR</a:t>
            </a:r>
            <a:r>
              <a:rPr lang="en-US" sz="2000"/>
              <a:t>).</a:t>
            </a:r>
          </a:p>
          <a:p>
            <a:pPr lvl="1"/>
            <a:r>
              <a:rPr lang="en-US" sz="2000"/>
              <a:t>Transformations </a:t>
            </a:r>
            <a:r>
              <a:rPr lang="en-US" sz="2000" dirty="0"/>
              <a:t>on the </a:t>
            </a:r>
            <a:r>
              <a:rPr lang="en-US" sz="2000" dirty="0">
                <a:latin typeface="Verdana" panose="020B0604030504040204" pitchFamily="34" charset="0"/>
                <a:ea typeface="Verdana" panose="020B0604030504040204" pitchFamily="34" charset="0"/>
                <a:cs typeface="Verdana" panose="020B0604030504040204" pitchFamily="34" charset="0"/>
              </a:rPr>
              <a:t>IR</a:t>
            </a:r>
            <a:r>
              <a:rPr lang="en-US" sz="2000" dirty="0"/>
              <a:t> aren’t unambiguously mappable to the source.</a:t>
            </a:r>
          </a:p>
          <a:p>
            <a:pPr lvl="1"/>
            <a:r>
              <a:rPr lang="en-US" sz="2000" dirty="0"/>
              <a:t>Macros and </a:t>
            </a:r>
            <a:r>
              <a:rPr lang="en-US" sz="2000" dirty="0">
                <a:latin typeface="Consolas" panose="020B0609020204030204" pitchFamily="49" charset="0"/>
                <a:cs typeface="Consolas" panose="020B0609020204030204" pitchFamily="49" charset="0"/>
              </a:rPr>
              <a:t>#ifdef</a:t>
            </a:r>
            <a:r>
              <a:rPr lang="en-US" sz="2000" dirty="0"/>
              <a:t>s are a further </a:t>
            </a:r>
            <a:r>
              <a:rPr lang="en-US" sz="2000"/>
              <a:t>difficulty.</a:t>
            </a:r>
          </a:p>
          <a:p>
            <a:pPr lvl="1"/>
            <a:r>
              <a:rPr lang="en-US" sz="2000" smtClean="0"/>
              <a:t>We </a:t>
            </a:r>
            <a:r>
              <a:rPr lang="en-US" sz="2000" dirty="0"/>
              <a:t>are further investigating these issues this year (FY17).</a:t>
            </a:r>
          </a:p>
          <a:p>
            <a:endParaRPr lang="en-US" sz="2800" dirty="0"/>
          </a:p>
        </p:txBody>
      </p:sp>
    </p:spTree>
    <p:extLst>
      <p:ext uri="{BB962C8B-B14F-4D97-AF65-F5344CB8AC3E}">
        <p14:creationId xmlns:p14="http://schemas.microsoft.com/office/powerpoint/2010/main" val="3136221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515" y="168072"/>
            <a:ext cx="6423484" cy="399186"/>
          </a:xfrm>
        </p:spPr>
        <p:txBody>
          <a:bodyPr/>
          <a:lstStyle/>
          <a:p>
            <a:r>
              <a:rPr lang="en-US" smtClean="0"/>
              <a:t>Outline</a:t>
            </a:r>
            <a:endParaRPr lang="en-US"/>
          </a:p>
        </p:txBody>
      </p:sp>
      <p:sp>
        <p:nvSpPr>
          <p:cNvPr id="3" name="Content Placeholder 2"/>
          <p:cNvSpPr>
            <a:spLocks noGrp="1"/>
          </p:cNvSpPr>
          <p:nvPr>
            <p:ph idx="1"/>
          </p:nvPr>
        </p:nvSpPr>
        <p:spPr>
          <a:xfrm>
            <a:off x="1577515" y="783770"/>
            <a:ext cx="7144453" cy="5312235"/>
          </a:xfrm>
        </p:spPr>
        <p:txBody>
          <a:bodyPr/>
          <a:lstStyle/>
          <a:p>
            <a:pPr marL="585785" lvl="1" indent="-457200">
              <a:buFont typeface="+mj-lt"/>
              <a:buAutoNum type="arabicPeriod"/>
            </a:pPr>
            <a:r>
              <a:rPr lang="en-US" smtClean="0">
                <a:solidFill>
                  <a:schemeClr val="tx1">
                    <a:lumMod val="65000"/>
                    <a:lumOff val="35000"/>
                  </a:schemeClr>
                </a:solidFill>
              </a:rPr>
              <a:t>Integer overflow (7 slides)</a:t>
            </a:r>
          </a:p>
          <a:p>
            <a:pPr marL="585785" lvl="1" indent="-457200">
              <a:buFont typeface="+mj-lt"/>
              <a:buAutoNum type="arabicPeriod"/>
            </a:pPr>
            <a:r>
              <a:rPr lang="en-US" smtClean="0">
                <a:solidFill>
                  <a:srgbClr val="C00000"/>
                </a:solidFill>
              </a:rPr>
              <a:t>Missing memory bounds checks (1 slide)</a:t>
            </a:r>
          </a:p>
          <a:p>
            <a:pPr marL="585785" lvl="1" indent="-457200">
              <a:buFont typeface="+mj-lt"/>
              <a:buAutoNum type="arabicPeriod"/>
            </a:pPr>
            <a:r>
              <a:rPr lang="en-US" smtClean="0"/>
              <a:t>Missing authorization checks (2 slides)</a:t>
            </a:r>
            <a:br>
              <a:rPr lang="en-US" smtClean="0"/>
            </a:br>
            <a:endParaRPr lang="en-US"/>
          </a:p>
        </p:txBody>
      </p:sp>
      <p:cxnSp>
        <p:nvCxnSpPr>
          <p:cNvPr id="5" name="Straight Arrow Connector 4"/>
          <p:cNvCxnSpPr/>
          <p:nvPr/>
        </p:nvCxnSpPr>
        <p:spPr>
          <a:xfrm>
            <a:off x="401933" y="1340188"/>
            <a:ext cx="1067963"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513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Memory Bounds</a:t>
            </a:r>
            <a:endParaRPr lang="en-US" dirty="0"/>
          </a:p>
        </p:txBody>
      </p:sp>
      <p:sp>
        <p:nvSpPr>
          <p:cNvPr id="3" name="Content Placeholder 2"/>
          <p:cNvSpPr>
            <a:spLocks noGrp="1"/>
          </p:cNvSpPr>
          <p:nvPr>
            <p:ph idx="1"/>
          </p:nvPr>
        </p:nvSpPr>
        <p:spPr/>
        <p:txBody>
          <a:bodyPr/>
          <a:lstStyle/>
          <a:p>
            <a:pPr>
              <a:spcBef>
                <a:spcPts val="0"/>
              </a:spcBef>
              <a:spcAft>
                <a:spcPts val="600"/>
              </a:spcAft>
            </a:pPr>
            <a:r>
              <a:rPr lang="en-US" sz="2000"/>
              <a:t>First propose candidate bounds via </a:t>
            </a:r>
            <a:r>
              <a:rPr lang="en-US" sz="2000" smtClean="0"/>
              <a:t>static analysis</a:t>
            </a:r>
            <a:r>
              <a:rPr lang="en-US" sz="2000"/>
              <a:t>.</a:t>
            </a:r>
          </a:p>
          <a:p>
            <a:pPr>
              <a:spcBef>
                <a:spcPts val="0"/>
              </a:spcBef>
              <a:spcAft>
                <a:spcPts val="600"/>
              </a:spcAft>
            </a:pPr>
            <a:r>
              <a:rPr lang="en-US" sz="2000" smtClean="0"/>
              <a:t>Then use </a:t>
            </a:r>
            <a:r>
              <a:rPr lang="en-US" sz="2000" b="1" smtClean="0">
                <a:solidFill>
                  <a:srgbClr val="0070C0"/>
                </a:solidFill>
              </a:rPr>
              <a:t>dynamic analysis</a:t>
            </a:r>
            <a:r>
              <a:rPr lang="en-US" sz="2000" smtClean="0"/>
              <a:t> to weed </a:t>
            </a:r>
            <a:r>
              <a:rPr lang="en-US" sz="2000"/>
              <a:t>out </a:t>
            </a:r>
            <a:r>
              <a:rPr lang="en-US" sz="2000" smtClean="0"/>
              <a:t>too-strict candidate bounds:  </a:t>
            </a:r>
          </a:p>
          <a:p>
            <a:pPr marL="342900" lvl="0" indent="-342900">
              <a:spcBef>
                <a:spcPts val="0"/>
              </a:spcBef>
              <a:spcAft>
                <a:spcPts val="600"/>
              </a:spcAft>
              <a:buSzPct val="100000"/>
              <a:buFont typeface="+mj-lt"/>
              <a:buAutoNum type="arabicPeriod"/>
            </a:pPr>
            <a:r>
              <a:rPr lang="en-US" sz="2000" smtClean="0"/>
              <a:t>Instrument program </a:t>
            </a:r>
            <a:r>
              <a:rPr lang="en-US" sz="2000"/>
              <a:t>to record </a:t>
            </a:r>
            <a:r>
              <a:rPr lang="en-US" sz="2000" smtClean="0"/>
              <a:t>which </a:t>
            </a:r>
            <a:r>
              <a:rPr lang="en-US" sz="2000"/>
              <a:t>candidate bounds checks fail</a:t>
            </a:r>
            <a:r>
              <a:rPr lang="en-US" sz="2000" smtClean="0"/>
              <a:t>.</a:t>
            </a:r>
            <a:endParaRPr lang="en-US" sz="2000"/>
          </a:p>
          <a:p>
            <a:pPr marL="342900" lvl="0" indent="-342900">
              <a:spcBef>
                <a:spcPts val="0"/>
              </a:spcBef>
              <a:spcAft>
                <a:spcPts val="600"/>
              </a:spcAft>
              <a:buSzPct val="100000"/>
              <a:buFont typeface="+mj-lt"/>
              <a:buAutoNum type="arabicPeriod"/>
            </a:pPr>
            <a:r>
              <a:rPr lang="en-US" sz="2000" smtClean="0"/>
              <a:t>Run </a:t>
            </a:r>
            <a:r>
              <a:rPr lang="en-US" sz="2000"/>
              <a:t>the instrumented program to collect presumed-good </a:t>
            </a:r>
            <a:r>
              <a:rPr lang="en-US" sz="2000" smtClean="0"/>
              <a:t>traces.</a:t>
            </a:r>
          </a:p>
          <a:p>
            <a:pPr marL="800100" lvl="1" indent="-342900">
              <a:spcBef>
                <a:spcPts val="0"/>
              </a:spcBef>
              <a:spcAft>
                <a:spcPts val="600"/>
              </a:spcAft>
              <a:buSzPct val="100000"/>
            </a:pPr>
            <a:r>
              <a:rPr lang="en-US" sz="1800" smtClean="0"/>
              <a:t>Write to log file when bounds checks are violated.</a:t>
            </a:r>
          </a:p>
          <a:p>
            <a:pPr marL="800100" lvl="1" indent="-342900">
              <a:spcBef>
                <a:spcPts val="0"/>
              </a:spcBef>
              <a:spcAft>
                <a:spcPts val="600"/>
              </a:spcAft>
              <a:buSzPct val="100000"/>
            </a:pPr>
            <a:r>
              <a:rPr lang="en-US" sz="1800" smtClean="0"/>
              <a:t>Use test cases and/or run the instrumented program in production.</a:t>
            </a:r>
            <a:endParaRPr lang="en-US" sz="1800"/>
          </a:p>
          <a:p>
            <a:pPr marL="342900" lvl="0" indent="-342900">
              <a:spcBef>
                <a:spcPts val="0"/>
              </a:spcBef>
              <a:spcAft>
                <a:spcPts val="600"/>
              </a:spcAft>
              <a:buSzPct val="100000"/>
              <a:buFont typeface="+mj-lt"/>
              <a:buAutoNum type="arabicPeriod"/>
            </a:pPr>
            <a:r>
              <a:rPr lang="en-US" sz="2000" smtClean="0"/>
              <a:t>Reject candidate bounds </a:t>
            </a:r>
            <a:r>
              <a:rPr lang="en-US" sz="2000"/>
              <a:t>checks that </a:t>
            </a:r>
            <a:r>
              <a:rPr lang="en-US" sz="2000" smtClean="0"/>
              <a:t>fail on presumed-good traces.</a:t>
            </a:r>
          </a:p>
          <a:p>
            <a:pPr marL="800100" lvl="1" indent="-342900">
              <a:spcBef>
                <a:spcPts val="0"/>
              </a:spcBef>
              <a:spcAft>
                <a:spcPts val="600"/>
              </a:spcAft>
              <a:buSzPct val="100000"/>
            </a:pPr>
            <a:r>
              <a:rPr lang="en-US" sz="1800" smtClean="0"/>
              <a:t>Using log file from above step</a:t>
            </a:r>
          </a:p>
          <a:p>
            <a:pPr marL="800100" lvl="1" indent="-342900">
              <a:spcBef>
                <a:spcPts val="0"/>
              </a:spcBef>
              <a:spcAft>
                <a:spcPts val="600"/>
              </a:spcAft>
              <a:buSzPct val="100000"/>
            </a:pPr>
            <a:r>
              <a:rPr lang="en-US" sz="1800" smtClean="0"/>
              <a:t>Optional: Manual verification of failed checks</a:t>
            </a:r>
            <a:endParaRPr lang="en-US" sz="1800"/>
          </a:p>
          <a:p>
            <a:pPr lvl="0">
              <a:spcBef>
                <a:spcPts val="0"/>
              </a:spcBef>
              <a:spcAft>
                <a:spcPts val="600"/>
              </a:spcAft>
              <a:buSzPct val="100000"/>
            </a:pPr>
            <a:r>
              <a:rPr lang="en-US" sz="2000" smtClean="0"/>
              <a:t>Finally, repair </a:t>
            </a:r>
            <a:r>
              <a:rPr lang="en-US" sz="2000"/>
              <a:t>the program </a:t>
            </a:r>
            <a:r>
              <a:rPr lang="en-US" sz="2000" smtClean="0"/>
              <a:t>to enforce bounds checks (</a:t>
            </a:r>
            <a:r>
              <a:rPr lang="en-US" sz="2000" b="1" smtClean="0">
                <a:latin typeface="Consolas" panose="020B0609020204030204" pitchFamily="49" charset="0"/>
                <a:cs typeface="Consolas" panose="020B0609020204030204" pitchFamily="49" charset="0"/>
              </a:rPr>
              <a:t>abort()</a:t>
            </a:r>
            <a:r>
              <a:rPr lang="en-US" sz="2000" smtClean="0"/>
              <a:t> on fail).</a:t>
            </a:r>
            <a:endParaRPr lang="en-US" sz="2000"/>
          </a:p>
          <a:p>
            <a:pPr lvl="0">
              <a:spcBef>
                <a:spcPts val="600"/>
              </a:spcBef>
              <a:spcAft>
                <a:spcPts val="300"/>
              </a:spcAft>
              <a:buSzPct val="100000"/>
            </a:pPr>
            <a:r>
              <a:rPr lang="en-US" sz="2000" smtClean="0">
                <a:solidFill>
                  <a:srgbClr val="9E8000"/>
                </a:solidFill>
              </a:rPr>
              <a:t>Optionally (if user willing to provide manual effort):</a:t>
            </a:r>
          </a:p>
          <a:p>
            <a:pPr marL="341313" lvl="1" indent="-212725">
              <a:spcBef>
                <a:spcPts val="0"/>
              </a:spcBef>
              <a:spcAft>
                <a:spcPts val="300"/>
              </a:spcAft>
              <a:buSzPct val="100000"/>
            </a:pPr>
            <a:r>
              <a:rPr lang="en-US" sz="2000" smtClean="0">
                <a:solidFill>
                  <a:srgbClr val="9E8000"/>
                </a:solidFill>
              </a:rPr>
              <a:t>Construct </a:t>
            </a:r>
            <a:r>
              <a:rPr lang="en-US" sz="2000">
                <a:solidFill>
                  <a:srgbClr val="9E8000"/>
                </a:solidFill>
              </a:rPr>
              <a:t>‘malicious’ inputs that would violate the inferred </a:t>
            </a:r>
            <a:r>
              <a:rPr lang="en-US" sz="2000" smtClean="0">
                <a:solidFill>
                  <a:srgbClr val="9E8000"/>
                </a:solidFill>
              </a:rPr>
              <a:t>bounds.</a:t>
            </a:r>
          </a:p>
          <a:p>
            <a:pPr marL="341313" lvl="1" indent="-212725">
              <a:spcBef>
                <a:spcPts val="0"/>
              </a:spcBef>
              <a:spcAft>
                <a:spcPts val="300"/>
              </a:spcAft>
              <a:buSzPct val="100000"/>
            </a:pPr>
            <a:r>
              <a:rPr lang="en-US" sz="2000" smtClean="0">
                <a:solidFill>
                  <a:srgbClr val="9E8000"/>
                </a:solidFill>
              </a:rPr>
              <a:t>Ask </a:t>
            </a:r>
            <a:r>
              <a:rPr lang="en-US" sz="2000">
                <a:solidFill>
                  <a:srgbClr val="9E8000"/>
                </a:solidFill>
              </a:rPr>
              <a:t>the </a:t>
            </a:r>
            <a:r>
              <a:rPr lang="en-US" sz="2000" smtClean="0">
                <a:solidFill>
                  <a:srgbClr val="9E8000"/>
                </a:solidFill>
              </a:rPr>
              <a:t>user to </a:t>
            </a:r>
            <a:r>
              <a:rPr lang="en-US" sz="2000">
                <a:solidFill>
                  <a:srgbClr val="9E8000"/>
                </a:solidFill>
              </a:rPr>
              <a:t>confirm that these are indeed bad traces</a:t>
            </a:r>
            <a:r>
              <a:rPr lang="en-US" sz="2000" smtClean="0">
                <a:solidFill>
                  <a:srgbClr val="9E8000"/>
                </a:solidFill>
              </a:rPr>
              <a:t>.</a:t>
            </a:r>
            <a:endParaRPr lang="en-US" sz="2000">
              <a:solidFill>
                <a:srgbClr val="9E8000"/>
              </a:solidFill>
            </a:endParaRPr>
          </a:p>
          <a:p>
            <a:pPr marL="342900" indent="-342900">
              <a:buSzPct val="100000"/>
              <a:buFont typeface="Arial" panose="020B0604020202020204" pitchFamily="34" charset="0"/>
              <a:buChar char="•"/>
            </a:pPr>
            <a:endParaRPr lang="en-US" sz="1800"/>
          </a:p>
        </p:txBody>
      </p:sp>
    </p:spTree>
    <p:extLst>
      <p:ext uri="{BB962C8B-B14F-4D97-AF65-F5344CB8AC3E}">
        <p14:creationId xmlns:p14="http://schemas.microsoft.com/office/powerpoint/2010/main" val="3768743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Authorization Checks</a:t>
            </a:r>
            <a:endParaRPr lang="en-US"/>
          </a:p>
        </p:txBody>
      </p:sp>
      <p:sp>
        <p:nvSpPr>
          <p:cNvPr id="3" name="Content Placeholder 2"/>
          <p:cNvSpPr>
            <a:spLocks noGrp="1"/>
          </p:cNvSpPr>
          <p:nvPr>
            <p:ph idx="1"/>
          </p:nvPr>
        </p:nvSpPr>
        <p:spPr/>
        <p:txBody>
          <a:bodyPr/>
          <a:lstStyle/>
          <a:p>
            <a:pPr lvl="1"/>
            <a:r>
              <a:rPr lang="en-US" sz="1800" smtClean="0"/>
              <a:t>Database-backed application runs </a:t>
            </a:r>
            <a:r>
              <a:rPr lang="en-US" sz="1800"/>
              <a:t>on a central </a:t>
            </a:r>
            <a:r>
              <a:rPr lang="en-US" sz="1800" smtClean="0"/>
              <a:t>server, talks </a:t>
            </a:r>
            <a:r>
              <a:rPr lang="en-US" sz="1800"/>
              <a:t>to remote </a:t>
            </a:r>
            <a:r>
              <a:rPr lang="en-US" sz="1800" smtClean="0"/>
              <a:t>clients.  </a:t>
            </a:r>
          </a:p>
          <a:p>
            <a:pPr lvl="1"/>
            <a:r>
              <a:rPr lang="en-US" sz="1800" smtClean="0"/>
              <a:t>Authorization </a:t>
            </a:r>
            <a:r>
              <a:rPr lang="en-US" sz="1800"/>
              <a:t>logic </a:t>
            </a:r>
            <a:r>
              <a:rPr lang="en-US" sz="1800" smtClean="0"/>
              <a:t>(in, e.g., </a:t>
            </a:r>
            <a:r>
              <a:rPr lang="en-US" sz="1800"/>
              <a:t>Ruby or PHP) </a:t>
            </a:r>
            <a:r>
              <a:rPr lang="en-US" sz="1800" smtClean="0"/>
              <a:t>controls </a:t>
            </a:r>
            <a:r>
              <a:rPr lang="en-US" sz="1800"/>
              <a:t>which users have access to which items in </a:t>
            </a:r>
            <a:r>
              <a:rPr lang="en-US" sz="1800" smtClean="0"/>
              <a:t>the SQL </a:t>
            </a:r>
            <a:r>
              <a:rPr lang="en-US" sz="1800"/>
              <a:t>database.  </a:t>
            </a:r>
            <a:endParaRPr lang="en-US" sz="1800" smtClean="0"/>
          </a:p>
          <a:p>
            <a:pPr lvl="2"/>
            <a:r>
              <a:rPr lang="en-US" smtClean="0"/>
              <a:t>Ordinary testing </a:t>
            </a:r>
            <a:r>
              <a:rPr lang="en-US"/>
              <a:t>may fail to reveal </a:t>
            </a:r>
            <a:r>
              <a:rPr lang="en-US" smtClean="0"/>
              <a:t>gaps.</a:t>
            </a:r>
          </a:p>
          <a:p>
            <a:pPr lvl="1"/>
            <a:r>
              <a:rPr lang="en-US" sz="1800" smtClean="0"/>
              <a:t>OWASP </a:t>
            </a:r>
            <a:r>
              <a:rPr lang="en-US" sz="1800"/>
              <a:t>2013-A7 “Missing Function-Level Access Control</a:t>
            </a:r>
            <a:r>
              <a:rPr lang="en-US" sz="1800" smtClean="0"/>
              <a:t>”.  CWE-285.</a:t>
            </a:r>
            <a:endParaRPr lang="en-US" sz="1800"/>
          </a:p>
          <a:p>
            <a:pPr lvl="1"/>
            <a:r>
              <a:rPr lang="en-US" sz="1800" smtClean="0"/>
              <a:t>Our </a:t>
            </a:r>
            <a:r>
              <a:rPr lang="en-US" sz="1800"/>
              <a:t>goal is to </a:t>
            </a:r>
            <a:r>
              <a:rPr lang="en-US" sz="1800" b="1">
                <a:solidFill>
                  <a:srgbClr val="0070C0"/>
                </a:solidFill>
              </a:rPr>
              <a:t>infer the intended access-control policy</a:t>
            </a:r>
            <a:r>
              <a:rPr lang="en-US" sz="1800"/>
              <a:t> of the server application and </a:t>
            </a:r>
            <a:r>
              <a:rPr lang="en-US" sz="1800" b="1">
                <a:solidFill>
                  <a:srgbClr val="0070C0"/>
                </a:solidFill>
              </a:rPr>
              <a:t>automatically repair deviations</a:t>
            </a:r>
            <a:r>
              <a:rPr lang="en-US" sz="1800"/>
              <a:t> from it</a:t>
            </a:r>
            <a:r>
              <a:rPr lang="en-US" sz="1800" smtClean="0"/>
              <a:t>.</a:t>
            </a:r>
          </a:p>
          <a:p>
            <a:endParaRPr lang="en-US" sz="1400"/>
          </a:p>
          <a:p>
            <a:pPr lvl="1"/>
            <a:r>
              <a:rPr lang="en-US" sz="1800" smtClean="0"/>
              <a:t>Inferred specification: </a:t>
            </a:r>
            <a:r>
              <a:rPr lang="en-US" sz="1800"/>
              <a:t>desired access-control policy is expressed in the </a:t>
            </a:r>
            <a:r>
              <a:rPr lang="en-US" sz="1800" smtClean="0"/>
              <a:t/>
            </a:r>
            <a:br>
              <a:rPr lang="en-US" sz="1800" smtClean="0"/>
            </a:br>
            <a:r>
              <a:rPr lang="en-US" sz="1800" b="1" smtClean="0">
                <a:solidFill>
                  <a:srgbClr val="0070C0"/>
                </a:solidFill>
              </a:rPr>
              <a:t>normal </a:t>
            </a:r>
            <a:r>
              <a:rPr lang="en-US" sz="1800" b="1">
                <a:solidFill>
                  <a:srgbClr val="0070C0"/>
                </a:solidFill>
              </a:rPr>
              <a:t>interaction</a:t>
            </a:r>
            <a:r>
              <a:rPr lang="en-US" sz="1800"/>
              <a:t> between the client and the </a:t>
            </a:r>
            <a:r>
              <a:rPr lang="en-US" sz="1800" smtClean="0"/>
              <a:t>server</a:t>
            </a:r>
            <a:r>
              <a:rPr lang="en-US" sz="1800"/>
              <a:t> </a:t>
            </a:r>
            <a:r>
              <a:rPr lang="en-US" sz="1800" smtClean="0"/>
              <a:t>(no hand-crafted URLs).</a:t>
            </a:r>
          </a:p>
          <a:p>
            <a:pPr lvl="2"/>
            <a:r>
              <a:rPr lang="en-US" smtClean="0"/>
              <a:t>Authenticating </a:t>
            </a:r>
            <a:r>
              <a:rPr lang="en-US"/>
              <a:t>information (passwords, login tokens) is treated specially</a:t>
            </a:r>
            <a:r>
              <a:rPr lang="en-US" smtClean="0"/>
              <a:t>.</a:t>
            </a:r>
            <a:endParaRPr lang="en-US"/>
          </a:p>
        </p:txBody>
      </p:sp>
    </p:spTree>
    <p:extLst>
      <p:ext uri="{BB962C8B-B14F-4D97-AF65-F5344CB8AC3E}">
        <p14:creationId xmlns:p14="http://schemas.microsoft.com/office/powerpoint/2010/main" val="2993283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Authorization Checks</a:t>
            </a:r>
            <a:endParaRPr lang="en-US"/>
          </a:p>
        </p:txBody>
      </p:sp>
      <p:sp>
        <p:nvSpPr>
          <p:cNvPr id="3" name="Content Placeholder 2"/>
          <p:cNvSpPr>
            <a:spLocks noGrp="1"/>
          </p:cNvSpPr>
          <p:nvPr>
            <p:ph idx="1"/>
          </p:nvPr>
        </p:nvSpPr>
        <p:spPr/>
        <p:txBody>
          <a:bodyPr/>
          <a:lstStyle/>
          <a:p>
            <a:r>
              <a:rPr lang="en-US" sz="1800" smtClean="0"/>
              <a:t>We model the client-server system as a labeled transition system.</a:t>
            </a:r>
          </a:p>
          <a:p>
            <a:r>
              <a:rPr lang="en-US" sz="1800" smtClean="0"/>
              <a:t>A </a:t>
            </a:r>
            <a:r>
              <a:rPr lang="en-US" sz="1800" b="1" i="1" smtClean="0">
                <a:solidFill>
                  <a:srgbClr val="0070C0"/>
                </a:solidFill>
              </a:rPr>
              <a:t>transition</a:t>
            </a:r>
            <a:r>
              <a:rPr lang="en-US" sz="1800" smtClean="0"/>
              <a:t> </a:t>
            </a:r>
            <a:r>
              <a:rPr lang="en-US" sz="1800"/>
              <a:t>from one state to another state encompasses </a:t>
            </a:r>
            <a:r>
              <a:rPr lang="en-US" sz="1800" smtClean="0"/>
              <a:t>(1) the </a:t>
            </a:r>
            <a:r>
              <a:rPr lang="en-US" sz="1800"/>
              <a:t>client sending a request to the server and </a:t>
            </a:r>
            <a:r>
              <a:rPr lang="en-US" sz="1800" smtClean="0"/>
              <a:t>(2) the </a:t>
            </a:r>
            <a:r>
              <a:rPr lang="en-US" sz="1800"/>
              <a:t>server sending back a response to the </a:t>
            </a:r>
            <a:r>
              <a:rPr lang="en-US" sz="1800" smtClean="0"/>
              <a:t>client.</a:t>
            </a:r>
          </a:p>
          <a:p>
            <a:r>
              <a:rPr lang="en-US" sz="1800" smtClean="0"/>
              <a:t>A </a:t>
            </a:r>
            <a:r>
              <a:rPr lang="en-US" sz="1800"/>
              <a:t>transition from </a:t>
            </a:r>
            <a:r>
              <a:rPr lang="en-US" sz="1800" smtClean="0"/>
              <a:t>a state </a:t>
            </a:r>
            <a:r>
              <a:rPr lang="en-US" sz="1800" i="1" smtClean="0"/>
              <a:t>s</a:t>
            </a:r>
            <a:r>
              <a:rPr lang="en-US" sz="1800" smtClean="0"/>
              <a:t> to a state </a:t>
            </a:r>
            <a:r>
              <a:rPr lang="en-US" sz="1800" i="1" smtClean="0"/>
              <a:t>s'</a:t>
            </a:r>
            <a:r>
              <a:rPr lang="en-US" sz="1800" smtClean="0"/>
              <a:t> via </a:t>
            </a:r>
            <a:r>
              <a:rPr lang="en-US" sz="1800"/>
              <a:t>a request </a:t>
            </a:r>
            <a:r>
              <a:rPr lang="en-US" sz="1800" i="1" smtClean="0"/>
              <a:t>r</a:t>
            </a:r>
            <a:r>
              <a:rPr lang="en-US" sz="1800" smtClean="0"/>
              <a:t> </a:t>
            </a:r>
            <a:r>
              <a:rPr lang="en-US" sz="1800"/>
              <a:t>is considered a </a:t>
            </a:r>
            <a:r>
              <a:rPr lang="en-US" sz="1800" smtClean="0"/>
              <a:t/>
            </a:r>
            <a:br>
              <a:rPr lang="en-US" sz="1800" smtClean="0"/>
            </a:br>
            <a:r>
              <a:rPr lang="en-US" sz="1800" b="1" i="1" smtClean="0">
                <a:solidFill>
                  <a:srgbClr val="0070C0"/>
                </a:solidFill>
              </a:rPr>
              <a:t>normal interaction</a:t>
            </a:r>
            <a:r>
              <a:rPr lang="en-US" sz="1800" smtClean="0"/>
              <a:t> </a:t>
            </a:r>
            <a:r>
              <a:rPr lang="en-US" sz="1800"/>
              <a:t>iff </a:t>
            </a:r>
            <a:r>
              <a:rPr lang="en-US" sz="1800" i="1" smtClean="0"/>
              <a:t>r</a:t>
            </a:r>
            <a:r>
              <a:rPr lang="en-US" sz="1800" smtClean="0"/>
              <a:t> </a:t>
            </a:r>
            <a:r>
              <a:rPr lang="en-US" sz="1800"/>
              <a:t>is </a:t>
            </a:r>
            <a:r>
              <a:rPr lang="en-US" sz="1800" smtClean="0"/>
              <a:t>available in the client </a:t>
            </a:r>
            <a:r>
              <a:rPr lang="en-US" sz="1800" smtClean="0">
                <a:latin typeface="Verdana" panose="020B0604030504040204" pitchFamily="34" charset="0"/>
                <a:ea typeface="Verdana" panose="020B0604030504040204" pitchFamily="34" charset="0"/>
                <a:cs typeface="Verdana" panose="020B0604030504040204" pitchFamily="34" charset="0"/>
              </a:rPr>
              <a:t>UI</a:t>
            </a:r>
            <a:r>
              <a:rPr lang="en-US" sz="1800" smtClean="0"/>
              <a:t> in state </a:t>
            </a:r>
            <a:r>
              <a:rPr lang="en-US" sz="1800" i="1" smtClean="0"/>
              <a:t>s</a:t>
            </a:r>
            <a:r>
              <a:rPr lang="en-US" sz="1800" smtClean="0"/>
              <a:t>.</a:t>
            </a:r>
          </a:p>
          <a:p>
            <a:r>
              <a:rPr lang="en-US" sz="1800" smtClean="0"/>
              <a:t>Let  </a:t>
            </a:r>
            <a:r>
              <a:rPr lang="en-US" sz="1900">
                <a:latin typeface="Cambria Math" panose="02040503050406030204" pitchFamily="18" charset="0"/>
                <a:ea typeface="Cambria Math" panose="02040503050406030204" pitchFamily="18" charset="0"/>
              </a:rPr>
              <a:t>db_access(</a:t>
            </a:r>
            <a:r>
              <a:rPr lang="en-US" sz="1900" i="1">
                <a:latin typeface="Cambria" panose="02040503050406030204" pitchFamily="18" charset="0"/>
                <a:ea typeface="Cambria Math" panose="02040503050406030204" pitchFamily="18" charset="0"/>
              </a:rPr>
              <a:t>r</a:t>
            </a:r>
            <a:r>
              <a:rPr lang="en-US" sz="1900">
                <a:latin typeface="Cambria Math" panose="02040503050406030204" pitchFamily="18" charset="0"/>
                <a:ea typeface="Cambria Math" panose="02040503050406030204" pitchFamily="18" charset="0"/>
              </a:rPr>
              <a:t>,</a:t>
            </a:r>
            <a:r>
              <a:rPr lang="en-US" sz="1900" i="1">
                <a:latin typeface="Cambria" panose="02040503050406030204" pitchFamily="18" charset="0"/>
                <a:ea typeface="Cambria Math" panose="02040503050406030204" pitchFamily="18" charset="0"/>
              </a:rPr>
              <a:t> s</a:t>
            </a:r>
            <a:r>
              <a:rPr lang="en-US" sz="1900">
                <a:latin typeface="Cambria Math" panose="02040503050406030204" pitchFamily="18" charset="0"/>
                <a:ea typeface="Cambria Math" panose="02040503050406030204" pitchFamily="18" charset="0"/>
              </a:rPr>
              <a:t>)</a:t>
            </a:r>
            <a:r>
              <a:rPr lang="en-US" sz="1800" smtClean="0"/>
              <a:t>  denote a formula in first-order logic (FOL) that identifies the sensitive database accesses performed during processing of request </a:t>
            </a:r>
            <a:r>
              <a:rPr lang="en-US" sz="1800" i="1" smtClean="0"/>
              <a:t>r</a:t>
            </a:r>
            <a:r>
              <a:rPr lang="en-US" sz="1800" smtClean="0"/>
              <a:t> in state </a:t>
            </a:r>
            <a:r>
              <a:rPr lang="en-US" sz="1800" i="1" smtClean="0"/>
              <a:t>s</a:t>
            </a:r>
            <a:r>
              <a:rPr lang="en-US" sz="1800" smtClean="0"/>
              <a:t>. </a:t>
            </a:r>
            <a:endParaRPr lang="en-US" sz="1800"/>
          </a:p>
          <a:p>
            <a:pPr marL="571500">
              <a:spcBef>
                <a:spcPts val="1600"/>
              </a:spcBef>
            </a:pPr>
            <a:r>
              <a:rPr lang="en-US" sz="2200" i="1" smtClean="0">
                <a:latin typeface="Cambria" panose="02040503050406030204" pitchFamily="18" charset="0"/>
              </a:rPr>
              <a:t>IntendedAccess</a:t>
            </a:r>
            <a:r>
              <a:rPr lang="en-US" sz="2200" smtClean="0">
                <a:latin typeface="Cambria" panose="02040503050406030204" pitchFamily="18" charset="0"/>
              </a:rPr>
              <a:t> = </a:t>
            </a:r>
            <a:r>
              <a:rPr lang="en-US" sz="2200" smtClean="0">
                <a:latin typeface="Cambria Math" panose="02040503050406030204" pitchFamily="18" charset="0"/>
                <a:ea typeface="Cambria Math" panose="02040503050406030204" pitchFamily="18" charset="0"/>
              </a:rPr>
              <a:t>(∃</a:t>
            </a:r>
            <a:r>
              <a:rPr lang="en-US" sz="2200" i="1" smtClean="0">
                <a:latin typeface="Cambria" panose="02040503050406030204" pitchFamily="18" charset="0"/>
                <a:ea typeface="Cambria Math" panose="02040503050406030204" pitchFamily="18" charset="0"/>
              </a:rPr>
              <a:t>r</a:t>
            </a:r>
            <a:r>
              <a:rPr lang="en-US" sz="2200" smtClean="0">
                <a:latin typeface="Cambria Math" panose="02040503050406030204" pitchFamily="18" charset="0"/>
                <a:ea typeface="Cambria Math" panose="02040503050406030204" pitchFamily="18" charset="0"/>
              </a:rPr>
              <a:t>. ∃</a:t>
            </a:r>
            <a:r>
              <a:rPr lang="en-US" sz="2200" i="1" smtClean="0">
                <a:latin typeface="Cambria" panose="02040503050406030204" pitchFamily="18" charset="0"/>
                <a:ea typeface="Cambria Math" panose="02040503050406030204" pitchFamily="18" charset="0"/>
              </a:rPr>
              <a:t>s</a:t>
            </a:r>
            <a:r>
              <a:rPr lang="en-US" sz="2200" smtClean="0">
                <a:latin typeface="Cambria Math" panose="02040503050406030204" pitchFamily="18" charset="0"/>
                <a:ea typeface="Cambria Math" panose="02040503050406030204" pitchFamily="18" charset="0"/>
              </a:rPr>
              <a:t>. db_access(</a:t>
            </a:r>
            <a:r>
              <a:rPr lang="en-US" sz="2200" i="1">
                <a:latin typeface="Cambria" panose="02040503050406030204" pitchFamily="18" charset="0"/>
                <a:ea typeface="Cambria Math" panose="02040503050406030204" pitchFamily="18" charset="0"/>
              </a:rPr>
              <a:t>r</a:t>
            </a:r>
            <a:r>
              <a:rPr lang="en-US" sz="2200" smtClean="0">
                <a:latin typeface="Cambria Math" panose="02040503050406030204" pitchFamily="18" charset="0"/>
                <a:ea typeface="Cambria Math" panose="02040503050406030204" pitchFamily="18" charset="0"/>
              </a:rPr>
              <a:t>,</a:t>
            </a:r>
            <a:r>
              <a:rPr lang="en-US" sz="2200" i="1" smtClean="0">
                <a:latin typeface="Cambria" panose="02040503050406030204" pitchFamily="18" charset="0"/>
                <a:ea typeface="Cambria Math" panose="02040503050406030204" pitchFamily="18" charset="0"/>
              </a:rPr>
              <a:t> </a:t>
            </a:r>
            <a:r>
              <a:rPr lang="en-US" sz="2200" i="1">
                <a:latin typeface="Cambria" panose="02040503050406030204" pitchFamily="18" charset="0"/>
                <a:ea typeface="Cambria Math" panose="02040503050406030204" pitchFamily="18" charset="0"/>
              </a:rPr>
              <a:t>s</a:t>
            </a:r>
            <a:r>
              <a:rPr lang="en-US" sz="2200" smtClean="0">
                <a:latin typeface="Cambria Math" panose="02040503050406030204" pitchFamily="18" charset="0"/>
                <a:ea typeface="Cambria Math" panose="02040503050406030204" pitchFamily="18" charset="0"/>
              </a:rPr>
              <a:t>) </a:t>
            </a:r>
            <a:r>
              <a:rPr lang="en-US" sz="2200">
                <a:latin typeface="Cambria Math" panose="02040503050406030204" pitchFamily="18" charset="0"/>
                <a:ea typeface="Cambria Math" panose="02040503050406030204" pitchFamily="18" charset="0"/>
              </a:rPr>
              <a:t>∧ </a:t>
            </a:r>
            <a:r>
              <a:rPr lang="en-US" sz="2200" i="1" smtClean="0">
                <a:latin typeface="Cambria" panose="02040503050406030204" pitchFamily="18" charset="0"/>
                <a:ea typeface="Cambria Math" panose="02040503050406030204" pitchFamily="18" charset="0"/>
              </a:rPr>
              <a:t>s</a:t>
            </a:r>
            <a:r>
              <a:rPr lang="en-US" sz="2200" smtClean="0">
                <a:latin typeface="Cambria Math" panose="02040503050406030204" pitchFamily="18" charset="0"/>
                <a:ea typeface="Cambria Math" panose="02040503050406030204" pitchFamily="18" charset="0"/>
              </a:rPr>
              <a:t> ∊ </a:t>
            </a:r>
            <a:r>
              <a:rPr lang="en-US" sz="2200" i="1" smtClean="0">
                <a:latin typeface="Cambria" panose="02040503050406030204" pitchFamily="18" charset="0"/>
                <a:ea typeface="Cambria Math" panose="02040503050406030204" pitchFamily="18" charset="0"/>
              </a:rPr>
              <a:t>Reach</a:t>
            </a:r>
            <a:r>
              <a:rPr lang="en-US" sz="2200">
                <a:solidFill>
                  <a:srgbClr val="C00000"/>
                </a:solidFill>
                <a:latin typeface="Cambria Math" panose="02040503050406030204" pitchFamily="18" charset="0"/>
                <a:ea typeface="Cambria Math" panose="02040503050406030204" pitchFamily="18" charset="0"/>
              </a:rPr>
              <a:t> ∧ </a:t>
            </a:r>
            <a:r>
              <a:rPr lang="en-US" sz="2200" i="1" smtClean="0">
                <a:solidFill>
                  <a:srgbClr val="C00000"/>
                </a:solidFill>
                <a:latin typeface="Cambria" panose="02040503050406030204" pitchFamily="18" charset="0"/>
                <a:ea typeface="Cambria Math" panose="02040503050406030204" pitchFamily="18" charset="0"/>
              </a:rPr>
              <a:t>r</a:t>
            </a:r>
            <a:r>
              <a:rPr lang="en-US" sz="2200" smtClean="0">
                <a:solidFill>
                  <a:srgbClr val="C00000"/>
                </a:solidFill>
                <a:latin typeface="Cambria Math" panose="02040503050406030204" pitchFamily="18" charset="0"/>
                <a:ea typeface="Cambria Math" panose="02040503050406030204" pitchFamily="18" charset="0"/>
              </a:rPr>
              <a:t> </a:t>
            </a:r>
            <a:r>
              <a:rPr lang="en-US" sz="2200">
                <a:solidFill>
                  <a:srgbClr val="C00000"/>
                </a:solidFill>
                <a:latin typeface="Cambria Math" panose="02040503050406030204" pitchFamily="18" charset="0"/>
                <a:ea typeface="Cambria Math" panose="02040503050406030204" pitchFamily="18" charset="0"/>
              </a:rPr>
              <a:t>∊ </a:t>
            </a:r>
            <a:r>
              <a:rPr lang="en-US" sz="2200" smtClean="0">
                <a:solidFill>
                  <a:srgbClr val="C00000"/>
                </a:solidFill>
                <a:latin typeface="Cambria Math" panose="02040503050406030204" pitchFamily="18" charset="0"/>
                <a:ea typeface="Cambria Math" panose="02040503050406030204" pitchFamily="18" charset="0"/>
              </a:rPr>
              <a:t>UI(s)</a:t>
            </a:r>
            <a:r>
              <a:rPr lang="en-US" sz="2200" smtClean="0">
                <a:latin typeface="Cambria Math" panose="02040503050406030204" pitchFamily="18" charset="0"/>
                <a:ea typeface="Cambria Math" panose="02040503050406030204" pitchFamily="18" charset="0"/>
              </a:rPr>
              <a:t>)</a:t>
            </a:r>
          </a:p>
          <a:p>
            <a:pPr marL="571500">
              <a:spcAft>
                <a:spcPts val="900"/>
              </a:spcAft>
            </a:pPr>
            <a:r>
              <a:rPr lang="en-US" sz="2200" i="1" smtClean="0">
                <a:latin typeface="Cambria" panose="02040503050406030204" pitchFamily="18" charset="0"/>
              </a:rPr>
              <a:t>AttackerAccess</a:t>
            </a:r>
            <a:r>
              <a:rPr lang="en-US" sz="2200" smtClean="0">
                <a:latin typeface="Cambria" panose="02040503050406030204" pitchFamily="18" charset="0"/>
              </a:rPr>
              <a:t> </a:t>
            </a:r>
            <a:r>
              <a:rPr lang="en-US" sz="2200">
                <a:latin typeface="Cambria" panose="02040503050406030204" pitchFamily="18" charset="0"/>
              </a:rPr>
              <a:t>= </a:t>
            </a:r>
            <a:r>
              <a:rPr lang="en-US" sz="2200" smtClean="0">
                <a:latin typeface="Cambria Math" panose="02040503050406030204" pitchFamily="18" charset="0"/>
                <a:ea typeface="Cambria Math" panose="02040503050406030204" pitchFamily="18" charset="0"/>
              </a:rPr>
              <a:t>(∃</a:t>
            </a:r>
            <a:r>
              <a:rPr lang="en-US" sz="2200" i="1" spc="-100" smtClean="0">
                <a:latin typeface="Cambria" panose="02040503050406030204" pitchFamily="18" charset="0"/>
                <a:ea typeface="Cambria Math" panose="02040503050406030204" pitchFamily="18" charset="0"/>
              </a:rPr>
              <a:t>r</a:t>
            </a:r>
            <a:r>
              <a:rPr lang="en-US" sz="2200" i="1" baseline="-25000" smtClean="0">
                <a:latin typeface="Cambria" panose="02040503050406030204" pitchFamily="18" charset="0"/>
                <a:ea typeface="Cambria Math" panose="02040503050406030204" pitchFamily="18" charset="0"/>
              </a:rPr>
              <a:t>A</a:t>
            </a:r>
            <a:r>
              <a:rPr lang="en-US" sz="2200" smtClean="0">
                <a:latin typeface="Cambria Math" panose="02040503050406030204" pitchFamily="18" charset="0"/>
                <a:ea typeface="Cambria Math" panose="02040503050406030204" pitchFamily="18" charset="0"/>
              </a:rPr>
              <a:t>. ∃</a:t>
            </a:r>
            <a:r>
              <a:rPr lang="en-US" sz="2200" i="1" smtClean="0">
                <a:latin typeface="Cambria" panose="02040503050406030204" pitchFamily="18" charset="0"/>
                <a:ea typeface="Cambria Math" panose="02040503050406030204" pitchFamily="18" charset="0"/>
              </a:rPr>
              <a:t>s</a:t>
            </a:r>
            <a:r>
              <a:rPr lang="en-US" sz="2200" smtClean="0">
                <a:latin typeface="Cambria Math" panose="02040503050406030204" pitchFamily="18" charset="0"/>
                <a:ea typeface="Cambria Math" panose="02040503050406030204" pitchFamily="18" charset="0"/>
              </a:rPr>
              <a:t>. db_access(</a:t>
            </a:r>
            <a:r>
              <a:rPr lang="en-US" sz="2200" i="1" spc="-100">
                <a:latin typeface="Cambria" panose="02040503050406030204" pitchFamily="18" charset="0"/>
                <a:ea typeface="Cambria Math" panose="02040503050406030204" pitchFamily="18" charset="0"/>
              </a:rPr>
              <a:t>r</a:t>
            </a:r>
            <a:r>
              <a:rPr lang="en-US" sz="2200" i="1" baseline="-25000">
                <a:latin typeface="Cambria" panose="02040503050406030204" pitchFamily="18" charset="0"/>
                <a:ea typeface="Cambria Math" panose="02040503050406030204" pitchFamily="18" charset="0"/>
              </a:rPr>
              <a:t>A</a:t>
            </a:r>
            <a:r>
              <a:rPr lang="en-US" sz="2200" smtClean="0">
                <a:latin typeface="Cambria Math" panose="02040503050406030204" pitchFamily="18" charset="0"/>
                <a:ea typeface="Cambria Math" panose="02040503050406030204" pitchFamily="18" charset="0"/>
              </a:rPr>
              <a:t>,</a:t>
            </a:r>
            <a:r>
              <a:rPr lang="en-US" sz="2200" i="1" smtClean="0">
                <a:latin typeface="Cambria" panose="02040503050406030204" pitchFamily="18" charset="0"/>
                <a:ea typeface="Cambria Math" panose="02040503050406030204" pitchFamily="18" charset="0"/>
              </a:rPr>
              <a:t> </a:t>
            </a:r>
            <a:r>
              <a:rPr lang="en-US" sz="2200" i="1">
                <a:latin typeface="Cambria" panose="02040503050406030204" pitchFamily="18" charset="0"/>
                <a:ea typeface="Cambria Math" panose="02040503050406030204" pitchFamily="18" charset="0"/>
              </a:rPr>
              <a:t>s</a:t>
            </a:r>
            <a:r>
              <a:rPr lang="en-US" sz="2200" smtClean="0">
                <a:latin typeface="Cambria Math" panose="02040503050406030204" pitchFamily="18" charset="0"/>
                <a:ea typeface="Cambria Math" panose="02040503050406030204" pitchFamily="18" charset="0"/>
              </a:rPr>
              <a:t>) </a:t>
            </a:r>
            <a:r>
              <a:rPr lang="en-US" sz="2200">
                <a:latin typeface="Cambria Math" panose="02040503050406030204" pitchFamily="18" charset="0"/>
                <a:ea typeface="Cambria Math" panose="02040503050406030204" pitchFamily="18" charset="0"/>
              </a:rPr>
              <a:t>∧ </a:t>
            </a:r>
            <a:r>
              <a:rPr lang="en-US" sz="2200" i="1">
                <a:latin typeface="Cambria" panose="02040503050406030204" pitchFamily="18" charset="0"/>
                <a:ea typeface="Cambria Math" panose="02040503050406030204" pitchFamily="18" charset="0"/>
              </a:rPr>
              <a:t>s</a:t>
            </a:r>
            <a:r>
              <a:rPr lang="en-US" sz="2200" smtClean="0">
                <a:latin typeface="Cambria Math" panose="02040503050406030204" pitchFamily="18" charset="0"/>
                <a:ea typeface="Cambria Math" panose="02040503050406030204" pitchFamily="18" charset="0"/>
              </a:rPr>
              <a:t> </a:t>
            </a:r>
            <a:r>
              <a:rPr lang="en-US" sz="2200">
                <a:latin typeface="Cambria Math" panose="02040503050406030204" pitchFamily="18" charset="0"/>
                <a:ea typeface="Cambria Math" panose="02040503050406030204" pitchFamily="18" charset="0"/>
              </a:rPr>
              <a:t>∊ </a:t>
            </a:r>
            <a:r>
              <a:rPr lang="en-US" sz="2200" i="1" smtClean="0">
                <a:latin typeface="Cambria" panose="02040503050406030204" pitchFamily="18" charset="0"/>
                <a:ea typeface="Cambria Math" panose="02040503050406030204" pitchFamily="18" charset="0"/>
              </a:rPr>
              <a:t>Reach</a:t>
            </a:r>
            <a:r>
              <a:rPr lang="en-US" sz="2200" smtClean="0">
                <a:latin typeface="Cambria Math" panose="02040503050406030204" pitchFamily="18" charset="0"/>
                <a:ea typeface="Cambria Math" panose="02040503050406030204" pitchFamily="18" charset="0"/>
              </a:rPr>
              <a:t>)</a:t>
            </a:r>
            <a:endParaRPr lang="en-US" sz="2200"/>
          </a:p>
          <a:p>
            <a:r>
              <a:rPr lang="en-US" sz="1800" smtClean="0"/>
              <a:t>Ask FOL solver whether </a:t>
            </a:r>
            <a:r>
              <a:rPr lang="en-US" sz="2000" smtClean="0">
                <a:latin typeface="Cambria Math" panose="02040503050406030204" pitchFamily="18" charset="0"/>
                <a:ea typeface="Cambria Math" panose="02040503050406030204" pitchFamily="18" charset="0"/>
              </a:rPr>
              <a:t>(</a:t>
            </a:r>
            <a:r>
              <a:rPr lang="en-US" sz="2000" i="1" smtClean="0">
                <a:latin typeface="Cambria" panose="02040503050406030204" pitchFamily="18" charset="0"/>
              </a:rPr>
              <a:t>AttackerAccess</a:t>
            </a:r>
            <a:r>
              <a:rPr lang="en-US" sz="2000" smtClean="0">
                <a:latin typeface="Cambria" panose="02040503050406030204" pitchFamily="18" charset="0"/>
              </a:rPr>
              <a:t> </a:t>
            </a:r>
            <a:r>
              <a:rPr lang="en-US" sz="2000" smtClean="0">
                <a:latin typeface="Cambria Math" panose="02040503050406030204" pitchFamily="18" charset="0"/>
                <a:ea typeface="Cambria Math" panose="02040503050406030204" pitchFamily="18" charset="0"/>
              </a:rPr>
              <a:t>∧ </a:t>
            </a:r>
            <a:r>
              <a:rPr lang="en-US" sz="2000" smtClean="0"/>
              <a:t>¬</a:t>
            </a:r>
            <a:r>
              <a:rPr lang="en-US" sz="2000" i="1" smtClean="0">
                <a:latin typeface="Cambria" panose="02040503050406030204" pitchFamily="18" charset="0"/>
              </a:rPr>
              <a:t>IntendedAccess</a:t>
            </a:r>
            <a:r>
              <a:rPr lang="en-US" sz="2000" smtClean="0">
                <a:latin typeface="Cambria Math" panose="02040503050406030204" pitchFamily="18" charset="0"/>
                <a:ea typeface="Cambria Math" panose="02040503050406030204" pitchFamily="18" charset="0"/>
              </a:rPr>
              <a:t>)</a:t>
            </a:r>
            <a:r>
              <a:rPr lang="en-US" sz="1800" smtClean="0"/>
              <a:t> </a:t>
            </a:r>
            <a:r>
              <a:rPr lang="en-US" sz="1800"/>
              <a:t>is </a:t>
            </a:r>
            <a:r>
              <a:rPr lang="en-US" sz="1800" smtClean="0"/>
              <a:t>satisfiable.</a:t>
            </a:r>
            <a:br>
              <a:rPr lang="en-US" sz="1800" smtClean="0"/>
            </a:br>
            <a:r>
              <a:rPr lang="en-US" sz="1800" smtClean="0"/>
              <a:t>If satisfiable, repair authorization logic for processing request </a:t>
            </a:r>
            <a:r>
              <a:rPr lang="en-US" sz="2000" i="1" spc="-100">
                <a:latin typeface="Cambria" panose="02040503050406030204" pitchFamily="18" charset="0"/>
                <a:ea typeface="Cambria Math" panose="02040503050406030204" pitchFamily="18" charset="0"/>
              </a:rPr>
              <a:t>r</a:t>
            </a:r>
            <a:r>
              <a:rPr lang="en-US" sz="2000" i="1" baseline="-25000">
                <a:latin typeface="Cambria" panose="02040503050406030204" pitchFamily="18" charset="0"/>
                <a:ea typeface="Cambria Math" panose="02040503050406030204" pitchFamily="18" charset="0"/>
              </a:rPr>
              <a:t>A</a:t>
            </a:r>
            <a:r>
              <a:rPr lang="en-US" sz="1800" smtClean="0"/>
              <a:t>.</a:t>
            </a:r>
            <a:endParaRPr lang="en-US" sz="1800"/>
          </a:p>
        </p:txBody>
      </p:sp>
    </p:spTree>
    <p:extLst>
      <p:ext uri="{BB962C8B-B14F-4D97-AF65-F5344CB8AC3E}">
        <p14:creationId xmlns:p14="http://schemas.microsoft.com/office/powerpoint/2010/main" val="2525497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932" y="168072"/>
            <a:ext cx="8113417" cy="399186"/>
          </a:xfrm>
        </p:spPr>
        <p:txBody>
          <a:bodyPr>
            <a:noAutofit/>
          </a:bodyPr>
          <a:lstStyle/>
          <a:p>
            <a:r>
              <a:rPr lang="en-US" smtClean="0"/>
              <a:t>Conclusion</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888339204"/>
              </p:ext>
            </p:extLst>
          </p:nvPr>
        </p:nvGraphicFramePr>
        <p:xfrm>
          <a:off x="401933" y="1468931"/>
          <a:ext cx="8041027" cy="3750814"/>
        </p:xfrm>
        <a:graphic>
          <a:graphicData uri="http://schemas.openxmlformats.org/drawingml/2006/table">
            <a:tbl>
              <a:tblPr>
                <a:tableStyleId>{5C22544A-7EE6-4342-B048-85BDC9FD1C3A}</a:tableStyleId>
              </a:tblPr>
              <a:tblGrid>
                <a:gridCol w="1259227"/>
                <a:gridCol w="3147060"/>
                <a:gridCol w="3634740"/>
              </a:tblGrid>
              <a:tr h="400706">
                <a:tc>
                  <a:txBody>
                    <a:bodyPr/>
                    <a:lstStyle/>
                    <a:p>
                      <a:pPr algn="l" fontAlgn="b"/>
                      <a:r>
                        <a:rPr lang="en-US" sz="2000" u="none" strike="noStrike">
                          <a:effectLst/>
                          <a:latin typeface="Arial" panose="020B0604020202020204" pitchFamily="34" charset="0"/>
                          <a:cs typeface="Arial" panose="020B0604020202020204" pitchFamily="34" charset="0"/>
                        </a:rPr>
                        <a:t>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105298" marR="105298" marT="52650" marB="52650" anchor="b">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000" b="1" u="none" strike="noStrike">
                          <a:effectLst/>
                          <a:latin typeface="Arial" panose="020B0604020202020204" pitchFamily="34" charset="0"/>
                          <a:cs typeface="Arial" panose="020B0604020202020204" pitchFamily="34" charset="0"/>
                        </a:rPr>
                        <a:t>Inferred </a:t>
                      </a:r>
                      <a:r>
                        <a:rPr lang="en-US" sz="2000" b="1" u="none" strike="noStrike" smtClean="0">
                          <a:effectLst/>
                          <a:latin typeface="Arial" panose="020B0604020202020204" pitchFamily="34" charset="0"/>
                          <a:cs typeface="Arial" panose="020B0604020202020204" pitchFamily="34" charset="0"/>
                        </a:rPr>
                        <a:t>Specification</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105298" marR="105298" marT="52650" marB="52650" anchor="b">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000" b="1" u="none" strike="noStrike">
                          <a:effectLst/>
                          <a:latin typeface="Arial" panose="020B0604020202020204" pitchFamily="34" charset="0"/>
                          <a:cs typeface="Arial" panose="020B0604020202020204" pitchFamily="34" charset="0"/>
                        </a:rPr>
                        <a:t>Repair</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105298" marR="105298" marT="52650" marB="52650" anchor="b">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100434">
                <a:tc>
                  <a:txBody>
                    <a:bodyPr/>
                    <a:lstStyle/>
                    <a:p>
                      <a:pPr algn="l" fontAlgn="b"/>
                      <a:r>
                        <a:rPr lang="en-US" sz="2000" u="none" strike="noStrike">
                          <a:effectLst/>
                          <a:latin typeface="Arial" panose="020B0604020202020204" pitchFamily="34" charset="0"/>
                          <a:cs typeface="Arial" panose="020B0604020202020204" pitchFamily="34" charset="0"/>
                        </a:rPr>
                        <a:t>Integer overflow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105298" marR="105298" marT="52650" marB="5265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000" u="none" strike="noStrike" smtClean="0">
                          <a:effectLst/>
                          <a:latin typeface="Arial" panose="020B0604020202020204" pitchFamily="34" charset="0"/>
                          <a:cs typeface="Arial" panose="020B0604020202020204" pitchFamily="34" charset="0"/>
                        </a:rPr>
                        <a:t>Arithmetic </a:t>
                      </a:r>
                      <a:r>
                        <a:rPr lang="en-US" sz="2000" u="none" strike="noStrike">
                          <a:effectLst/>
                          <a:latin typeface="Arial" panose="020B0604020202020204" pitchFamily="34" charset="0"/>
                          <a:cs typeface="Arial" panose="020B0604020202020204" pitchFamily="34" charset="0"/>
                        </a:rPr>
                        <a:t>for array bounds or indices </a:t>
                      </a:r>
                      <a:r>
                        <a:rPr lang="en-US" sz="2000" u="none" strike="noStrike" smtClean="0">
                          <a:effectLst/>
                          <a:latin typeface="Arial" panose="020B0604020202020204" pitchFamily="34" charset="0"/>
                          <a:cs typeface="Arial" panose="020B0604020202020204" pitchFamily="34" charset="0"/>
                        </a:rPr>
                        <a:t>should not </a:t>
                      </a:r>
                      <a:r>
                        <a:rPr lang="en-US" sz="2000" u="none" strike="noStrike">
                          <a:effectLst/>
                          <a:latin typeface="Arial" panose="020B0604020202020204" pitchFamily="34" charset="0"/>
                          <a:cs typeface="Arial" panose="020B0604020202020204" pitchFamily="34" charset="0"/>
                        </a:rPr>
                        <a:t>overflow</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105298" marR="105298" marT="52650" marB="5265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000" u="none" strike="noStrike">
                          <a:effectLst/>
                          <a:latin typeface="Arial" panose="020B0604020202020204" pitchFamily="34" charset="0"/>
                          <a:cs typeface="Arial" panose="020B0604020202020204" pitchFamily="34" charset="0"/>
                        </a:rPr>
                        <a:t>Emulate </a:t>
                      </a:r>
                      <a:r>
                        <a:rPr lang="en-US" sz="2000" u="none" strike="noStrike" smtClean="0">
                          <a:effectLst/>
                          <a:latin typeface="Arial" panose="020B0604020202020204" pitchFamily="34" charset="0"/>
                          <a:cs typeface="Arial" panose="020B0604020202020204" pitchFamily="34" charset="0"/>
                        </a:rPr>
                        <a:t>unlimited-bitwidth arithmetic where </a:t>
                      </a:r>
                      <a:r>
                        <a:rPr lang="en-US" sz="2000" u="none" strike="noStrike">
                          <a:effectLst/>
                          <a:latin typeface="Arial" panose="020B0604020202020204" pitchFamily="34" charset="0"/>
                          <a:cs typeface="Arial" panose="020B0604020202020204" pitchFamily="34" charset="0"/>
                        </a:rPr>
                        <a:t>possible</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105298" marR="105298" marT="52650" marB="5265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127760">
                <a:tc>
                  <a:txBody>
                    <a:bodyPr/>
                    <a:lstStyle/>
                    <a:p>
                      <a:pPr algn="l" fontAlgn="b"/>
                      <a:r>
                        <a:rPr lang="en-US" sz="2000" u="none" strike="noStrike">
                          <a:effectLst/>
                          <a:latin typeface="Arial" panose="020B0604020202020204" pitchFamily="34" charset="0"/>
                          <a:cs typeface="Arial" panose="020B0604020202020204" pitchFamily="34" charset="0"/>
                        </a:rPr>
                        <a:t>Memory bounds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105298" marR="105298" marT="52650" marB="5265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000" u="none" strike="noStrike" smtClean="0">
                          <a:effectLst/>
                          <a:latin typeface="Arial" panose="020B0604020202020204" pitchFamily="34" charset="0"/>
                          <a:cs typeface="Arial" panose="020B0604020202020204" pitchFamily="34" charset="0"/>
                        </a:rPr>
                        <a:t>Infer </a:t>
                      </a:r>
                      <a:r>
                        <a:rPr lang="en-US" sz="2000" u="none" strike="noStrike">
                          <a:effectLst/>
                          <a:latin typeface="Arial" panose="020B0604020202020204" pitchFamily="34" charset="0"/>
                          <a:cs typeface="Arial" panose="020B0604020202020204" pitchFamily="34" charset="0"/>
                        </a:rPr>
                        <a:t>desired bounds </a:t>
                      </a:r>
                      <a:r>
                        <a:rPr lang="en-US" sz="2000" u="none" strike="noStrike" smtClean="0">
                          <a:effectLst/>
                          <a:latin typeface="Arial" panose="020B0604020202020204" pitchFamily="34" charset="0"/>
                          <a:cs typeface="Arial" panose="020B0604020202020204" pitchFamily="34" charset="0"/>
                        </a:rPr>
                        <a:t/>
                      </a:r>
                      <a:br>
                        <a:rPr lang="en-US" sz="2000" u="none" strike="noStrike" smtClean="0">
                          <a:effectLst/>
                          <a:latin typeface="Arial" panose="020B0604020202020204" pitchFamily="34" charset="0"/>
                          <a:cs typeface="Arial" panose="020B0604020202020204" pitchFamily="34" charset="0"/>
                        </a:rPr>
                      </a:br>
                      <a:r>
                        <a:rPr lang="en-US" sz="2000" u="none" strike="noStrike" smtClean="0">
                          <a:effectLst/>
                          <a:latin typeface="Arial" panose="020B0604020202020204" pitchFamily="34" charset="0"/>
                          <a:cs typeface="Arial" panose="020B0604020202020204" pitchFamily="34" charset="0"/>
                        </a:rPr>
                        <a:t>of </a:t>
                      </a:r>
                      <a:r>
                        <a:rPr lang="en-US" sz="2000" u="none" strike="noStrike">
                          <a:effectLst/>
                          <a:latin typeface="Arial" panose="020B0604020202020204" pitchFamily="34" charset="0"/>
                          <a:cs typeface="Arial" panose="020B0604020202020204" pitchFamily="34" charset="0"/>
                        </a:rPr>
                        <a:t>memory</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105298" marR="105298" marT="52650" marB="5265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000" u="none" strike="noStrike" smtClean="0">
                          <a:effectLst/>
                          <a:latin typeface="Arial" panose="020B0604020202020204" pitchFamily="34" charset="0"/>
                          <a:cs typeface="Arial" panose="020B0604020202020204" pitchFamily="34" charset="0"/>
                        </a:rPr>
                        <a:t>Insert </a:t>
                      </a:r>
                      <a:r>
                        <a:rPr lang="en-US" sz="2000" u="none" strike="noStrike">
                          <a:effectLst/>
                          <a:latin typeface="Arial" panose="020B0604020202020204" pitchFamily="34" charset="0"/>
                          <a:cs typeface="Arial" panose="020B0604020202020204" pitchFamily="34" charset="0"/>
                        </a:rPr>
                        <a:t>missing bounds check, call </a:t>
                      </a:r>
                      <a:r>
                        <a:rPr lang="en-US" sz="2000" b="1" u="none" strike="noStrike">
                          <a:effectLst/>
                          <a:latin typeface="Consolas" panose="020B0609020204030204" pitchFamily="49" charset="0"/>
                          <a:cs typeface="Consolas" panose="020B0609020204030204" pitchFamily="49" charset="0"/>
                        </a:rPr>
                        <a:t>abort()</a:t>
                      </a:r>
                      <a:r>
                        <a:rPr lang="en-US" sz="2000" u="none" strike="noStrike">
                          <a:effectLst/>
                          <a:latin typeface="Arial" panose="020B0604020202020204" pitchFamily="34" charset="0"/>
                          <a:cs typeface="Arial" panose="020B0604020202020204" pitchFamily="34" charset="0"/>
                        </a:rPr>
                        <a:t> if the check fails</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105298" marR="105298" marT="52650" marB="5265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112520">
                <a:tc>
                  <a:txBody>
                    <a:bodyPr/>
                    <a:lstStyle/>
                    <a:p>
                      <a:pPr algn="l" fontAlgn="b"/>
                      <a:r>
                        <a:rPr lang="en-US" sz="2000" u="none" strike="noStrike">
                          <a:effectLst/>
                          <a:latin typeface="Arial" panose="020B0604020202020204" pitchFamily="34" charset="0"/>
                          <a:cs typeface="Arial" panose="020B0604020202020204" pitchFamily="34" charset="0"/>
                        </a:rPr>
                        <a:t>Access control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105298" marR="105298" marT="52650" marB="5265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000" u="none" strike="noStrike" smtClean="0">
                          <a:effectLst/>
                          <a:latin typeface="Arial" panose="020B0604020202020204" pitchFamily="34" charset="0"/>
                          <a:cs typeface="Arial" panose="020B0604020202020204" pitchFamily="34" charset="0"/>
                        </a:rPr>
                        <a:t>Access-control </a:t>
                      </a:r>
                      <a:r>
                        <a:rPr lang="en-US" sz="2000" u="none" strike="noStrike">
                          <a:effectLst/>
                          <a:latin typeface="Arial" panose="020B0604020202020204" pitchFamily="34" charset="0"/>
                          <a:cs typeface="Arial" panose="020B0604020202020204" pitchFamily="34" charset="0"/>
                        </a:rPr>
                        <a:t>policy inferred from normal interaction of client</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105298" marR="105298" marT="52650" marB="5265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000" u="none" strike="noStrike" smtClean="0">
                          <a:effectLst/>
                          <a:latin typeface="Arial" panose="020B0604020202020204" pitchFamily="34" charset="0"/>
                          <a:cs typeface="Arial" panose="020B0604020202020204" pitchFamily="34" charset="0"/>
                        </a:rPr>
                        <a:t>Insert </a:t>
                      </a:r>
                      <a:r>
                        <a:rPr lang="en-US" sz="2000" u="none" strike="noStrike">
                          <a:effectLst/>
                          <a:latin typeface="Arial" panose="020B0604020202020204" pitchFamily="34" charset="0"/>
                          <a:cs typeface="Arial" panose="020B0604020202020204" pitchFamily="34" charset="0"/>
                        </a:rPr>
                        <a:t>authorization checks needed to enforce inferred </a:t>
                      </a:r>
                      <a:r>
                        <a:rPr lang="en-US" sz="2000" u="none" strike="noStrike" smtClean="0">
                          <a:effectLst/>
                          <a:latin typeface="Arial" panose="020B0604020202020204" pitchFamily="34" charset="0"/>
                          <a:cs typeface="Arial" panose="020B0604020202020204" pitchFamily="34" charset="0"/>
                        </a:rPr>
                        <a:t>policy</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105298" marR="105298" marT="52650" marB="5265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Content Placeholder 2"/>
          <p:cNvSpPr>
            <a:spLocks noGrp="1"/>
          </p:cNvSpPr>
          <p:nvPr>
            <p:ph idx="1"/>
          </p:nvPr>
        </p:nvSpPr>
        <p:spPr>
          <a:xfrm>
            <a:off x="401933" y="757610"/>
            <a:ext cx="8041027" cy="520969"/>
          </a:xfrm>
        </p:spPr>
        <p:txBody>
          <a:bodyPr/>
          <a:lstStyle/>
          <a:p>
            <a:r>
              <a:rPr lang="en-US" sz="1800" smtClean="0"/>
              <a:t>Automated Code Repair (ACR) is </a:t>
            </a:r>
            <a:r>
              <a:rPr lang="en-US" sz="1800" dirty="0"/>
              <a:t>suitable for problems where many bugs follow a common </a:t>
            </a:r>
            <a:r>
              <a:rPr lang="en-US" sz="1800"/>
              <a:t>pattern </a:t>
            </a:r>
            <a:r>
              <a:rPr lang="en-US" sz="1800" smtClean="0"/>
              <a:t>and </a:t>
            </a:r>
            <a:r>
              <a:rPr lang="en-US" sz="1800" dirty="0"/>
              <a:t>have a corresponding pattern for </a:t>
            </a:r>
            <a:r>
              <a:rPr lang="en-US" sz="1800"/>
              <a:t>repair</a:t>
            </a:r>
            <a:r>
              <a:rPr lang="en-US" sz="1800" smtClean="0"/>
              <a:t>.</a:t>
            </a:r>
            <a:endParaRPr lang="en-US" sz="1800" dirty="0"/>
          </a:p>
        </p:txBody>
      </p:sp>
      <p:sp>
        <p:nvSpPr>
          <p:cNvPr id="3" name="Rounded Rectangle 2"/>
          <p:cNvSpPr/>
          <p:nvPr/>
        </p:nvSpPr>
        <p:spPr>
          <a:xfrm>
            <a:off x="2929867" y="110613"/>
            <a:ext cx="2985158" cy="607325"/>
          </a:xfrm>
          <a:prstGeom prst="roundRect">
            <a:avLst>
              <a:gd name="adj" fmla="val 4087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641175"/>
                </a:solidFill>
                <a:latin typeface="Arial" panose="020B0604020202020204" pitchFamily="34" charset="0"/>
                <a:cs typeface="Arial" panose="020B0604020202020204" pitchFamily="34" charset="0"/>
              </a:rPr>
              <a:t>Questions?</a:t>
            </a:r>
            <a:endParaRPr lang="en-US" sz="3600" b="1">
              <a:solidFill>
                <a:srgbClr val="641175"/>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401933" y="5351733"/>
            <a:ext cx="2588917" cy="458517"/>
          </a:xfrm>
          <a:prstGeom prst="rect">
            <a:avLst/>
          </a:prstGeom>
        </p:spPr>
        <p:txBody>
          <a:bodyPr vert="horz" lIns="0" tIns="0" rIns="0" bIns="0" rtlCol="0">
            <a:noAutofit/>
          </a:bodyPr>
          <a:lstStyle>
            <a:lvl1pPr marL="0" indent="0" algn="l" defTabSz="685783" rtl="0" eaLnBrk="1" latinLnBrk="0" hangingPunct="1">
              <a:lnSpc>
                <a:spcPct val="100000"/>
              </a:lnSpc>
              <a:spcBef>
                <a:spcPts val="9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5979" indent="-127394" algn="l" defTabSz="685783" rtl="0" eaLnBrk="1" latinLnBrk="0" hangingPunct="1">
              <a:lnSpc>
                <a:spcPct val="100000"/>
              </a:lnSpc>
              <a:spcBef>
                <a:spcPts val="525"/>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471476" indent="-128585" algn="l" defTabSz="685783" rtl="0" eaLnBrk="1" latinLnBrk="0" hangingPunct="1">
              <a:lnSpc>
                <a:spcPct val="10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685783" indent="-132157" algn="l" defTabSz="685783" rtl="0" eaLnBrk="1" latinLnBrk="0" hangingPunct="1">
              <a:lnSpc>
                <a:spcPct val="100000"/>
              </a:lnSpc>
              <a:spcBef>
                <a:spcPts val="375"/>
              </a:spcBef>
              <a:buClr>
                <a:schemeClr val="tx1">
                  <a:lumMod val="50000"/>
                  <a:lumOff val="50000"/>
                </a:schemeClr>
              </a:buClr>
              <a:buFont typeface="Arial" panose="020B0604020202020204" pitchFamily="34" charset="0"/>
              <a:buChar char="•"/>
              <a:defRPr sz="165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smtClean="0"/>
              <a:t>Contact: Will Klieber</a:t>
            </a:r>
            <a:endParaRPr lang="en-US"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050" y="5406425"/>
            <a:ext cx="3312338" cy="237513"/>
          </a:xfrm>
          <a:prstGeom prst="rect">
            <a:avLst/>
          </a:prstGeom>
        </p:spPr>
      </p:pic>
    </p:spTree>
    <p:extLst>
      <p:ext uri="{BB962C8B-B14F-4D97-AF65-F5344CB8AC3E}">
        <p14:creationId xmlns:p14="http://schemas.microsoft.com/office/powerpoint/2010/main" val="273794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1934" y="619932"/>
            <a:ext cx="8222002" cy="4905213"/>
          </a:xfrm>
        </p:spPr>
        <p:txBody>
          <a:bodyPr numCol="2" spcCol="457200">
            <a:noAutofit/>
          </a:bodyPr>
          <a:lstStyle/>
          <a:p>
            <a:pPr>
              <a:spcBef>
                <a:spcPts val="1200"/>
              </a:spcBef>
            </a:pPr>
            <a:r>
              <a:rPr lang="en-US" sz="1300" dirty="0"/>
              <a:t>Copyright 2016 Carnegie Mellon University</a:t>
            </a:r>
          </a:p>
          <a:p>
            <a:pPr>
              <a:spcBef>
                <a:spcPts val="1200"/>
              </a:spcBef>
            </a:pPr>
            <a:r>
              <a:rPr lang="en-US" sz="1300" dirty="0"/>
              <a:t>This material is based upon work funded and supported by the Department of Defense under Contract No. FA8721-05-C-0003 with Carnegie Mellon University for the operation of the Software Engineering Institute, a federally funded research and development center.</a:t>
            </a:r>
          </a:p>
          <a:p>
            <a:pPr>
              <a:spcBef>
                <a:spcPts val="1200"/>
              </a:spcBef>
            </a:pPr>
            <a:r>
              <a:rPr lang="en-US" sz="1300" dirty="0"/>
              <a:t>Any opinions, findings and conclusions or recommendations expressed in this material are those of the author(s) and do not necessarily reflect the views of the United States Department of Defense.</a:t>
            </a:r>
          </a:p>
          <a:p>
            <a:pPr>
              <a:spcBef>
                <a:spcPts val="1200"/>
              </a:spcBef>
            </a:pPr>
            <a:r>
              <a:rPr lang="en-US" sz="1300"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p>
          <a:p>
            <a:pPr>
              <a:spcBef>
                <a:spcPts val="1200"/>
              </a:spcBef>
            </a:pPr>
            <a:r>
              <a:rPr lang="en-US" sz="1300" dirty="0"/>
              <a:t>[Distribution Statement A] This material has been approved for public release and unlimited distribution.  Please see Copyright notice for non-US Government use and distribution.</a:t>
            </a:r>
          </a:p>
          <a:p>
            <a:pPr>
              <a:spcBef>
                <a:spcPts val="1200"/>
              </a:spcBef>
            </a:pPr>
            <a:r>
              <a:rPr lang="en-US" sz="1300"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p>
          <a:p>
            <a:pPr>
              <a:spcBef>
                <a:spcPts val="1200"/>
              </a:spcBef>
            </a:pPr>
            <a:r>
              <a:rPr lang="en-US" sz="1300" dirty="0"/>
              <a:t>Carnegie Mellon</a:t>
            </a:r>
            <a:r>
              <a:rPr lang="en-US" sz="1300" baseline="30000" dirty="0"/>
              <a:t>®</a:t>
            </a:r>
            <a:r>
              <a:rPr lang="en-US" sz="1300" dirty="0"/>
              <a:t> and CERT</a:t>
            </a:r>
            <a:r>
              <a:rPr lang="en-US" sz="1300" baseline="30000" dirty="0"/>
              <a:t>®</a:t>
            </a:r>
            <a:r>
              <a:rPr lang="en-US" sz="1300" dirty="0"/>
              <a:t> are registered marks of Carnegie Mellon University.</a:t>
            </a:r>
          </a:p>
          <a:p>
            <a:pPr>
              <a:spcBef>
                <a:spcPts val="1200"/>
              </a:spcBef>
            </a:pPr>
            <a:r>
              <a:rPr lang="en-US" sz="1300"/>
              <a:t>DM-0004180</a:t>
            </a:r>
            <a:endParaRPr lang="en-US" sz="1300" dirty="0"/>
          </a:p>
        </p:txBody>
      </p:sp>
    </p:spTree>
    <p:extLst>
      <p:ext uri="{BB962C8B-B14F-4D97-AF65-F5344CB8AC3E}">
        <p14:creationId xmlns:p14="http://schemas.microsoft.com/office/powerpoint/2010/main" val="1709285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1932" y="770090"/>
            <a:ext cx="2511749" cy="35461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mtClean="0"/>
              <a:t>Automated Code Repair (ACR) – Motivation</a:t>
            </a:r>
            <a:endParaRPr lang="en-US" dirty="0"/>
          </a:p>
        </p:txBody>
      </p:sp>
      <p:sp>
        <p:nvSpPr>
          <p:cNvPr id="5" name="Content Placeholder 4"/>
          <p:cNvSpPr>
            <a:spLocks noGrp="1"/>
          </p:cNvSpPr>
          <p:nvPr>
            <p:ph idx="1"/>
          </p:nvPr>
        </p:nvSpPr>
        <p:spPr>
          <a:xfrm>
            <a:off x="3037668" y="783770"/>
            <a:ext cx="5684300" cy="5312235"/>
          </a:xfrm>
        </p:spPr>
        <p:txBody>
          <a:bodyPr>
            <a:noAutofit/>
          </a:bodyPr>
          <a:lstStyle/>
          <a:p>
            <a:r>
              <a:rPr lang="en-US" sz="2000" smtClean="0"/>
              <a:t>Software vulnerabilities constitute a major threat.</a:t>
            </a:r>
          </a:p>
          <a:p>
            <a:pPr lvl="1"/>
            <a:r>
              <a:rPr lang="en-US" sz="1800" smtClean="0"/>
              <a:t>A majority arise from common coding errors.</a:t>
            </a:r>
          </a:p>
          <a:p>
            <a:r>
              <a:rPr lang="en-US" sz="2000" smtClean="0"/>
              <a:t>Static analysis tools help, but:</a:t>
            </a:r>
          </a:p>
          <a:p>
            <a:pPr lvl="1"/>
            <a:r>
              <a:rPr lang="en-US" sz="1800" smtClean="0"/>
              <a:t>Typically are used late in the development process.</a:t>
            </a:r>
          </a:p>
          <a:p>
            <a:pPr lvl="1"/>
            <a:r>
              <a:rPr lang="en-US" sz="1800" smtClean="0"/>
              <a:t>Produce an enormous number of warnings.</a:t>
            </a:r>
          </a:p>
          <a:p>
            <a:pPr lvl="1"/>
            <a:r>
              <a:rPr lang="en-US" sz="1800" smtClean="0"/>
              <a:t>The volume of true positives often overwhelms the ability of the development team to fix the code.</a:t>
            </a:r>
          </a:p>
          <a:p>
            <a:r>
              <a:rPr lang="en-US" sz="2000" smtClean="0"/>
              <a:t>Huge amount of legacy code in still in use.</a:t>
            </a:r>
          </a:p>
          <a:p>
            <a:pPr lvl="1"/>
            <a:r>
              <a:rPr lang="en-US" sz="1800" smtClean="0"/>
              <a:t>Billions of lines of C code.</a:t>
            </a:r>
          </a:p>
          <a:p>
            <a:pPr lvl="1"/>
            <a:r>
              <a:rPr lang="en-US" sz="1800" smtClean="0"/>
              <a:t>Unknown number of security vulnerabilities.</a:t>
            </a:r>
          </a:p>
          <a:p>
            <a:endParaRPr lang="en-US" sz="1725" dirty="0"/>
          </a:p>
        </p:txBody>
      </p:sp>
    </p:spTree>
    <p:extLst>
      <p:ext uri="{BB962C8B-B14F-4D97-AF65-F5344CB8AC3E}">
        <p14:creationId xmlns:p14="http://schemas.microsoft.com/office/powerpoint/2010/main" val="6307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026"/>
                                        </p:tgtEl>
                                      </p:cBhvr>
                                    </p:animEffect>
                                    <p:animScale>
                                      <p:cBhvr>
                                        <p:cTn id="7" dur="25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Premises </a:t>
            </a:r>
            <a:r>
              <a:rPr lang="en-US" smtClean="0"/>
              <a:t>for our work on automated repair</a:t>
            </a:r>
            <a:endParaRPr lang="en-US" dirty="0"/>
          </a:p>
        </p:txBody>
      </p:sp>
      <p:sp>
        <p:nvSpPr>
          <p:cNvPr id="6" name="Content Placeholder 5"/>
          <p:cNvSpPr>
            <a:spLocks noGrp="1"/>
          </p:cNvSpPr>
          <p:nvPr>
            <p:ph idx="1"/>
          </p:nvPr>
        </p:nvSpPr>
        <p:spPr>
          <a:xfrm>
            <a:off x="401933" y="783771"/>
            <a:ext cx="8320035" cy="3278122"/>
          </a:xfrm>
        </p:spPr>
        <p:txBody>
          <a:bodyPr/>
          <a:lstStyle/>
          <a:p>
            <a:pPr marL="514337" lvl="1" indent="-385754">
              <a:buFont typeface="+mj-lt"/>
              <a:buAutoNum type="arabicPeriod"/>
            </a:pPr>
            <a:r>
              <a:rPr lang="en-US" dirty="0" smtClean="0"/>
              <a:t>Many </a:t>
            </a:r>
            <a:r>
              <a:rPr lang="en-US" dirty="0"/>
              <a:t>security bugs follow common </a:t>
            </a:r>
            <a:r>
              <a:rPr lang="en-US" dirty="0" smtClean="0"/>
              <a:t>patterns.</a:t>
            </a:r>
          </a:p>
          <a:p>
            <a:pPr marL="729835" lvl="2" indent="-385754"/>
            <a:r>
              <a:rPr lang="en-US" dirty="0" smtClean="0"/>
              <a:t>E.g., “</a:t>
            </a:r>
            <a:r>
              <a:rPr lang="en-US" sz="1800" dirty="0">
                <a:solidFill>
                  <a:srgbClr val="0028F0"/>
                </a:solidFill>
                <a:latin typeface="Consolas" panose="020B0609020204030204" pitchFamily="49" charset="0"/>
                <a:cs typeface="Consolas" panose="020B0609020204030204" pitchFamily="49" charset="0"/>
              </a:rPr>
              <a:t>p = malloc(n</a:t>
            </a:r>
            <a:r>
              <a:rPr lang="en-US" sz="1800" dirty="0">
                <a:solidFill>
                  <a:srgbClr val="0028F0"/>
                </a:solidFill>
                <a:latin typeface="+mn-lt"/>
                <a:cs typeface="Consolas" panose="020B0609020204030204" pitchFamily="49" charset="0"/>
              </a:rPr>
              <a:t> </a:t>
            </a:r>
            <a:r>
              <a:rPr lang="en-US" sz="1800" dirty="0">
                <a:solidFill>
                  <a:srgbClr val="0028F0"/>
                </a:solidFill>
                <a:latin typeface="Consolas" panose="020B0609020204030204" pitchFamily="49" charset="0"/>
                <a:cs typeface="Consolas" panose="020B0609020204030204" pitchFamily="49" charset="0"/>
              </a:rPr>
              <a:t>*</a:t>
            </a:r>
            <a:r>
              <a:rPr lang="en-US" sz="1800" dirty="0">
                <a:solidFill>
                  <a:srgbClr val="0028F0"/>
                </a:solidFill>
                <a:cs typeface="Consolas" panose="020B0609020204030204" pitchFamily="49" charset="0"/>
              </a:rPr>
              <a:t> </a:t>
            </a:r>
            <a:r>
              <a:rPr lang="en-US" sz="1800" dirty="0">
                <a:solidFill>
                  <a:srgbClr val="0028F0"/>
                </a:solidFill>
                <a:latin typeface="Consolas" panose="020B0609020204030204" pitchFamily="49" charset="0"/>
                <a:cs typeface="Consolas" panose="020B0609020204030204" pitchFamily="49" charset="0"/>
              </a:rPr>
              <a:t>sizeof(T))</a:t>
            </a:r>
            <a:r>
              <a:rPr lang="en-US" dirty="0" smtClean="0"/>
              <a:t>” where </a:t>
            </a:r>
            <a:r>
              <a:rPr lang="en-US" i="1" dirty="0" smtClean="0"/>
              <a:t>n</a:t>
            </a:r>
            <a:r>
              <a:rPr lang="en-US" dirty="0" smtClean="0"/>
              <a:t> is attacker-controlled.</a:t>
            </a:r>
          </a:p>
          <a:p>
            <a:pPr marL="729835" lvl="2" indent="-385754"/>
            <a:r>
              <a:rPr lang="en-US" smtClean="0"/>
              <a:t>Integer overflow </a:t>
            </a:r>
            <a:r>
              <a:rPr lang="en-US" smtClean="0">
                <a:latin typeface="Cambria Math" panose="02040503050406030204" pitchFamily="18" charset="0"/>
                <a:ea typeface="Cambria Math" panose="02040503050406030204" pitchFamily="18" charset="0"/>
              </a:rPr>
              <a:t>⟹  </a:t>
            </a:r>
            <a:r>
              <a:rPr lang="en-US" smtClean="0"/>
              <a:t>too </a:t>
            </a:r>
            <a:r>
              <a:rPr lang="en-US" dirty="0" smtClean="0"/>
              <a:t>little memory gets </a:t>
            </a:r>
            <a:r>
              <a:rPr lang="en-US" smtClean="0"/>
              <a:t>allocated.</a:t>
            </a:r>
            <a:endParaRPr lang="en-US" dirty="0"/>
          </a:p>
          <a:p>
            <a:pPr marL="514337" lvl="1" indent="-385754">
              <a:spcBef>
                <a:spcPts val="1500"/>
              </a:spcBef>
              <a:buFont typeface="+mj-lt"/>
              <a:buAutoNum type="arabicPeriod"/>
            </a:pPr>
            <a:r>
              <a:rPr lang="en-US" dirty="0" smtClean="0"/>
              <a:t>By </a:t>
            </a:r>
            <a:r>
              <a:rPr lang="en-US" dirty="0"/>
              <a:t>recognizing such a pattern, it is </a:t>
            </a:r>
            <a:r>
              <a:rPr lang="en-US" dirty="0" smtClean="0"/>
              <a:t>possible </a:t>
            </a:r>
            <a:r>
              <a:rPr lang="en-US"/>
              <a:t>to </a:t>
            </a:r>
            <a:r>
              <a:rPr lang="en-US" smtClean="0"/>
              <a:t>confidently guess the </a:t>
            </a:r>
            <a:r>
              <a:rPr lang="en-US" dirty="0"/>
              <a:t>developer's </a:t>
            </a:r>
            <a:r>
              <a:rPr lang="en-US" smtClean="0"/>
              <a:t>intention (</a:t>
            </a:r>
            <a:r>
              <a:rPr lang="en-US" dirty="0" smtClean="0"/>
              <a:t>the </a:t>
            </a:r>
            <a:r>
              <a:rPr lang="en-US" b="1" i="1" dirty="0" smtClean="0">
                <a:solidFill>
                  <a:srgbClr val="0070C0"/>
                </a:solidFill>
              </a:rPr>
              <a:t>inferred specification</a:t>
            </a:r>
            <a:r>
              <a:rPr lang="en-US" dirty="0" smtClean="0"/>
              <a:t>).</a:t>
            </a:r>
          </a:p>
          <a:p>
            <a:pPr marL="729835" lvl="2" indent="-385754"/>
            <a:r>
              <a:rPr lang="en-US" smtClean="0"/>
              <a:t>E.g., </a:t>
            </a:r>
            <a:r>
              <a:rPr lang="en-US" dirty="0" smtClean="0"/>
              <a:t>“Try to allocate enough memory to hold </a:t>
            </a:r>
            <a:r>
              <a:rPr lang="en-US" i="1" dirty="0" smtClean="0"/>
              <a:t>n</a:t>
            </a:r>
            <a:r>
              <a:rPr lang="en-US" dirty="0" smtClean="0"/>
              <a:t> objects of type </a:t>
            </a:r>
            <a:r>
              <a:rPr lang="en-US" i="1" dirty="0" smtClean="0"/>
              <a:t>T</a:t>
            </a:r>
            <a:r>
              <a:rPr lang="en-US" dirty="0" smtClean="0"/>
              <a:t>.”</a:t>
            </a:r>
            <a:endParaRPr lang="en-US" dirty="0"/>
          </a:p>
          <a:p>
            <a:pPr marL="514337" lvl="1" indent="-385754">
              <a:spcBef>
                <a:spcPts val="1500"/>
              </a:spcBef>
              <a:buFont typeface="+mj-lt"/>
              <a:buAutoNum type="arabicPeriod"/>
            </a:pPr>
            <a:r>
              <a:rPr lang="en-US" smtClean="0"/>
              <a:t>It is possible to repair the </a:t>
            </a:r>
            <a:r>
              <a:rPr lang="en-US"/>
              <a:t>code </a:t>
            </a:r>
            <a:r>
              <a:rPr lang="en-US" smtClean="0"/>
              <a:t>to </a:t>
            </a:r>
            <a:r>
              <a:rPr lang="en-US" dirty="0"/>
              <a:t>satisfy </a:t>
            </a:r>
            <a:r>
              <a:rPr lang="en-US" dirty="0" smtClean="0"/>
              <a:t>this </a:t>
            </a:r>
            <a:r>
              <a:rPr lang="en-US" smtClean="0"/>
              <a:t>inferred spec.</a:t>
            </a:r>
            <a:endParaRPr lang="en-US" dirty="0" smtClean="0"/>
          </a:p>
          <a:p>
            <a:pPr marL="729835" lvl="2" indent="-385754"/>
            <a:r>
              <a:rPr lang="en-US" smtClean="0"/>
              <a:t>E.g., check </a:t>
            </a:r>
            <a:r>
              <a:rPr lang="en-US" dirty="0" smtClean="0"/>
              <a:t>if overflow occurs; if so, simulate </a:t>
            </a:r>
            <a:r>
              <a:rPr lang="en-US" dirty="0" smtClean="0">
                <a:latin typeface="Consolas" panose="020B0609020204030204" pitchFamily="49" charset="0"/>
                <a:cs typeface="Consolas" panose="020B0609020204030204" pitchFamily="49" charset="0"/>
              </a:rPr>
              <a:t>malloc</a:t>
            </a:r>
            <a:r>
              <a:rPr lang="en-US" dirty="0" smtClean="0"/>
              <a:t> failing with </a:t>
            </a:r>
            <a:r>
              <a:rPr lang="en-US" dirty="0" smtClean="0">
                <a:latin typeface="Consolas" panose="020B0609020204030204" pitchFamily="49" charset="0"/>
                <a:cs typeface="Consolas" panose="020B0609020204030204" pitchFamily="49" charset="0"/>
              </a:rPr>
              <a:t>ENOMEM</a:t>
            </a:r>
            <a:r>
              <a:rPr lang="en-US" dirty="0" smtClean="0"/>
              <a:t>.</a:t>
            </a:r>
          </a:p>
          <a:p>
            <a:endParaRPr lang="en-US" dirty="0"/>
          </a:p>
        </p:txBody>
      </p:sp>
      <p:sp>
        <p:nvSpPr>
          <p:cNvPr id="4" name="Title 4"/>
          <p:cNvSpPr txBox="1">
            <a:spLocks/>
          </p:cNvSpPr>
          <p:nvPr/>
        </p:nvSpPr>
        <p:spPr>
          <a:xfrm>
            <a:off x="401933" y="4191432"/>
            <a:ext cx="7599066" cy="399186"/>
          </a:xfrm>
          <a:prstGeom prst="rect">
            <a:avLst/>
          </a:prstGeom>
        </p:spPr>
        <p:txBody>
          <a:bodyPr vert="horz" lIns="0" tIns="0" rIns="0" bIns="0" rtlCol="0" anchor="t">
            <a:normAutofit/>
          </a:bodyPr>
          <a:lstStyle>
            <a:lvl1pPr algn="l" defTabSz="685783"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mtClean="0"/>
              <a:t>Other approaches also exist</a:t>
            </a:r>
            <a:endParaRPr lang="en-US" dirty="0"/>
          </a:p>
        </p:txBody>
      </p:sp>
      <p:sp>
        <p:nvSpPr>
          <p:cNvPr id="7" name="Content Placeholder 5"/>
          <p:cNvSpPr txBox="1">
            <a:spLocks/>
          </p:cNvSpPr>
          <p:nvPr/>
        </p:nvSpPr>
        <p:spPr>
          <a:xfrm>
            <a:off x="401933" y="4720157"/>
            <a:ext cx="8320035" cy="1188721"/>
          </a:xfrm>
          <a:prstGeom prst="rect">
            <a:avLst/>
          </a:prstGeom>
        </p:spPr>
        <p:txBody>
          <a:bodyPr vert="horz" lIns="0" tIns="0" rIns="0" bIns="0" rtlCol="0">
            <a:noAutofit/>
          </a:bodyPr>
          <a:lstStyle>
            <a:lvl1pPr marL="0" indent="0" algn="l" defTabSz="685783" rtl="0" eaLnBrk="1" latinLnBrk="0" hangingPunct="1">
              <a:lnSpc>
                <a:spcPct val="100000"/>
              </a:lnSpc>
              <a:spcBef>
                <a:spcPts val="9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5979" indent="-127394" algn="l" defTabSz="685783" rtl="0" eaLnBrk="1" latinLnBrk="0" hangingPunct="1">
              <a:lnSpc>
                <a:spcPct val="100000"/>
              </a:lnSpc>
              <a:spcBef>
                <a:spcPts val="525"/>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471476" indent="-128585" algn="l" defTabSz="685783" rtl="0" eaLnBrk="1" latinLnBrk="0" hangingPunct="1">
              <a:lnSpc>
                <a:spcPct val="10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685783" indent="-132157" algn="l" defTabSz="685783" rtl="0" eaLnBrk="1" latinLnBrk="0" hangingPunct="1">
              <a:lnSpc>
                <a:spcPct val="100000"/>
              </a:lnSpc>
              <a:spcBef>
                <a:spcPts val="375"/>
              </a:spcBef>
              <a:buClr>
                <a:schemeClr val="tx1">
                  <a:lumMod val="50000"/>
                  <a:lumOff val="50000"/>
                </a:schemeClr>
              </a:buClr>
              <a:buFont typeface="Arial" panose="020B0604020202020204" pitchFamily="34" charset="0"/>
              <a:buChar char="•"/>
              <a:defRPr sz="165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200" smtClean="0"/>
              <a:t>GenProg (Le Goues et al.) – Genetic </a:t>
            </a:r>
            <a:r>
              <a:rPr lang="en-US" sz="2200" smtClean="0"/>
              <a:t>algorithm to </a:t>
            </a:r>
            <a:r>
              <a:rPr lang="en-US" sz="2200" smtClean="0"/>
              <a:t>search for a modification that causes all test cases to give desired behavior.</a:t>
            </a:r>
            <a:endParaRPr lang="en-US" sz="2200" dirty="0"/>
          </a:p>
        </p:txBody>
      </p:sp>
    </p:spTree>
    <p:extLst>
      <p:ext uri="{BB962C8B-B14F-4D97-AF65-F5344CB8AC3E}">
        <p14:creationId xmlns:p14="http://schemas.microsoft.com/office/powerpoint/2010/main" val="2647484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a:p>
        </p:txBody>
      </p:sp>
      <p:sp>
        <p:nvSpPr>
          <p:cNvPr id="3" name="Content Placeholder 2"/>
          <p:cNvSpPr>
            <a:spLocks noGrp="1"/>
          </p:cNvSpPr>
          <p:nvPr>
            <p:ph idx="1"/>
          </p:nvPr>
        </p:nvSpPr>
        <p:spPr/>
        <p:txBody>
          <a:bodyPr/>
          <a:lstStyle/>
          <a:p>
            <a:r>
              <a:rPr lang="en-US" smtClean="0"/>
              <a:t>Repairs for three types of bugs:</a:t>
            </a:r>
          </a:p>
          <a:p>
            <a:pPr marL="585785" lvl="1" indent="-457200">
              <a:spcBef>
                <a:spcPts val="1000"/>
              </a:spcBef>
              <a:buFont typeface="+mj-lt"/>
              <a:buAutoNum type="arabicPeriod"/>
            </a:pPr>
            <a:r>
              <a:rPr lang="en-US" smtClean="0"/>
              <a:t>Integer overflow leading to memory corruption. </a:t>
            </a:r>
            <a:r>
              <a:rPr lang="en-US" smtClean="0">
                <a:solidFill>
                  <a:schemeClr val="accent3">
                    <a:lumMod val="75000"/>
                  </a:schemeClr>
                </a:solidFill>
              </a:rPr>
              <a:t>(FY 2016)</a:t>
            </a:r>
          </a:p>
          <a:p>
            <a:pPr marL="858837" lvl="2" indent="-285750">
              <a:buFont typeface="Arial" panose="020B0604020202020204" pitchFamily="34" charset="0"/>
              <a:buChar char="•"/>
            </a:pPr>
            <a:r>
              <a:rPr lang="en-US" sz="2000" smtClean="0">
                <a:solidFill>
                  <a:srgbClr val="0070C0"/>
                </a:solidFill>
              </a:rPr>
              <a:t>Static analysis</a:t>
            </a:r>
          </a:p>
          <a:p>
            <a:pPr marL="585785" lvl="1" indent="-457200">
              <a:spcBef>
                <a:spcPts val="1000"/>
              </a:spcBef>
              <a:buFont typeface="+mj-lt"/>
              <a:buAutoNum type="arabicPeriod"/>
            </a:pPr>
            <a:r>
              <a:rPr lang="en-US" smtClean="0"/>
              <a:t>Missing memory bounds checks. </a:t>
            </a:r>
            <a:r>
              <a:rPr lang="en-US" smtClean="0">
                <a:solidFill>
                  <a:schemeClr val="accent3">
                    <a:lumMod val="75000"/>
                  </a:schemeClr>
                </a:solidFill>
              </a:rPr>
              <a:t>(FY 2017) </a:t>
            </a:r>
          </a:p>
          <a:p>
            <a:pPr marL="858837" lvl="2" indent="-285750">
              <a:buFont typeface="Arial" panose="020B0604020202020204" pitchFamily="34" charset="0"/>
              <a:buChar char="•"/>
            </a:pPr>
            <a:r>
              <a:rPr lang="en-US" sz="2000" smtClean="0">
                <a:solidFill>
                  <a:srgbClr val="0070C0"/>
                </a:solidFill>
              </a:rPr>
              <a:t>Static analysis and dynamic analysis</a:t>
            </a:r>
          </a:p>
          <a:p>
            <a:pPr marL="585785" lvl="1" indent="-457200">
              <a:spcBef>
                <a:spcPts val="1000"/>
              </a:spcBef>
              <a:buFont typeface="+mj-lt"/>
              <a:buAutoNum type="arabicPeriod"/>
            </a:pPr>
            <a:r>
              <a:rPr lang="en-US" smtClean="0"/>
              <a:t>Missing authorization checks </a:t>
            </a:r>
            <a:r>
              <a:rPr lang="en-US"/>
              <a:t>in a client-server </a:t>
            </a:r>
            <a:r>
              <a:rPr lang="en-US" smtClean="0"/>
              <a:t>application. </a:t>
            </a:r>
            <a:br>
              <a:rPr lang="en-US" smtClean="0"/>
            </a:br>
            <a:r>
              <a:rPr lang="en-US" smtClean="0">
                <a:solidFill>
                  <a:schemeClr val="accent3">
                    <a:lumMod val="75000"/>
                  </a:schemeClr>
                </a:solidFill>
              </a:rPr>
              <a:t>(No plans for implementation)</a:t>
            </a:r>
            <a:r>
              <a:rPr lang="en-US" smtClean="0"/>
              <a:t> </a:t>
            </a:r>
          </a:p>
          <a:p>
            <a:pPr marL="858837" lvl="2" indent="-285750">
              <a:buFont typeface="Arial" panose="020B0604020202020204" pitchFamily="34" charset="0"/>
              <a:buChar char="•"/>
            </a:pPr>
            <a:r>
              <a:rPr lang="en-US" sz="2000" smtClean="0">
                <a:solidFill>
                  <a:srgbClr val="0070C0"/>
                </a:solidFill>
              </a:rPr>
              <a:t>Heavyweight formal methods</a:t>
            </a:r>
            <a:endParaRPr lang="en-US" sz="2000">
              <a:solidFill>
                <a:srgbClr val="0070C0"/>
              </a:solidFill>
            </a:endParaRPr>
          </a:p>
          <a:p>
            <a:pPr marL="585785" lvl="1" indent="-457200">
              <a:buFont typeface="+mj-lt"/>
              <a:buAutoNum type="arabicPeriod"/>
            </a:pPr>
            <a:endParaRPr lang="en-US" smtClean="0"/>
          </a:p>
        </p:txBody>
      </p:sp>
    </p:spTree>
    <p:extLst>
      <p:ext uri="{BB962C8B-B14F-4D97-AF65-F5344CB8AC3E}">
        <p14:creationId xmlns:p14="http://schemas.microsoft.com/office/powerpoint/2010/main" val="2323332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Integer Overflow</a:t>
            </a:r>
            <a:endParaRPr lang="en-US" dirty="0"/>
          </a:p>
        </p:txBody>
      </p:sp>
      <p:sp>
        <p:nvSpPr>
          <p:cNvPr id="3" name="Content Placeholder 2"/>
          <p:cNvSpPr>
            <a:spLocks noGrp="1"/>
          </p:cNvSpPr>
          <p:nvPr>
            <p:ph idx="1"/>
          </p:nvPr>
        </p:nvSpPr>
        <p:spPr/>
        <p:txBody>
          <a:bodyPr/>
          <a:lstStyle/>
          <a:p>
            <a:r>
              <a:rPr lang="en-US" sz="2200" smtClean="0"/>
              <a:t>This past year (FY16), we developed techniques for automated repair of </a:t>
            </a:r>
            <a:r>
              <a:rPr lang="en-US" sz="2200" b="1" smtClean="0">
                <a:solidFill>
                  <a:srgbClr val="0070C0"/>
                </a:solidFill>
              </a:rPr>
              <a:t>integer overflows</a:t>
            </a:r>
            <a:r>
              <a:rPr lang="en-US" sz="2200" smtClean="0"/>
              <a:t> that lead to </a:t>
            </a:r>
            <a:r>
              <a:rPr lang="en-US" sz="2200" b="1" smtClean="0">
                <a:solidFill>
                  <a:srgbClr val="0070C0"/>
                </a:solidFill>
              </a:rPr>
              <a:t>memory corruption</a:t>
            </a:r>
            <a:r>
              <a:rPr lang="en-US" sz="2200" smtClean="0"/>
              <a:t>.</a:t>
            </a:r>
          </a:p>
          <a:p>
            <a:pPr>
              <a:spcBef>
                <a:spcPts val="1500"/>
              </a:spcBef>
            </a:pPr>
            <a:r>
              <a:rPr lang="en-US" sz="2000" smtClean="0"/>
              <a:t>Integers in C are represented by a fixed number of bits </a:t>
            </a:r>
            <a:r>
              <a:rPr lang="en-US" sz="2000" i="1" smtClean="0"/>
              <a:t>N</a:t>
            </a:r>
            <a:r>
              <a:rPr lang="en-US" sz="2000" smtClean="0"/>
              <a:t>.</a:t>
            </a:r>
          </a:p>
          <a:p>
            <a:pPr lvl="1"/>
            <a:r>
              <a:rPr lang="en-US" sz="1800" smtClean="0"/>
              <a:t>Overflow occurs when the result cannot fit in </a:t>
            </a:r>
            <a:r>
              <a:rPr lang="en-US" sz="1800" i="1" smtClean="0"/>
              <a:t>N</a:t>
            </a:r>
            <a:r>
              <a:rPr lang="en-US" sz="1800" smtClean="0"/>
              <a:t> bits.</a:t>
            </a:r>
          </a:p>
          <a:p>
            <a:pPr lvl="1"/>
            <a:r>
              <a:rPr lang="en-US" sz="1800" smtClean="0"/>
              <a:t>Modular arithmetic: Only the least significant </a:t>
            </a:r>
            <a:r>
              <a:rPr lang="en-US" sz="1800" i="1" smtClean="0"/>
              <a:t>N</a:t>
            </a:r>
            <a:r>
              <a:rPr lang="en-US" sz="1800" smtClean="0"/>
              <a:t> bits are kept.</a:t>
            </a:r>
          </a:p>
          <a:p>
            <a:pPr>
              <a:spcBef>
                <a:spcPts val="1500"/>
              </a:spcBef>
            </a:pPr>
            <a:r>
              <a:rPr lang="en-US" sz="2200" smtClean="0"/>
              <a:t>How does integer overflow lead to memory corruption?</a:t>
            </a:r>
          </a:p>
          <a:p>
            <a:pPr marL="471476" lvl="1" indent="-342892">
              <a:buFont typeface="+mj-lt"/>
              <a:buAutoNum type="arabicPeriod"/>
            </a:pPr>
            <a:r>
              <a:rPr lang="en-US" sz="2000" smtClean="0"/>
              <a:t>Memory allocation: </a:t>
            </a:r>
            <a:r>
              <a:rPr lang="en-US" sz="2000" smtClean="0">
                <a:latin typeface="Consolas" panose="020B0609020204030204" pitchFamily="49" charset="0"/>
                <a:cs typeface="Consolas" panose="020B0609020204030204" pitchFamily="49" charset="0"/>
              </a:rPr>
              <a:t>malloc(</a:t>
            </a:r>
            <a:r>
              <a:rPr lang="en-US" sz="2000" smtClean="0">
                <a:latin typeface="Consolas" panose="020B0609020204030204" pitchFamily="49" charset="0"/>
                <a:ea typeface="Cambria Math" panose="02040503050406030204" pitchFamily="18" charset="0"/>
                <a:cs typeface="Consolas" panose="020B0609020204030204" pitchFamily="49" charset="0"/>
              </a:rPr>
              <a:t>∙</a:t>
            </a:r>
            <a:r>
              <a:rPr lang="en-US" sz="2000" smtClean="0">
                <a:latin typeface="Consolas" panose="020B0609020204030204" pitchFamily="49" charset="0"/>
                <a:cs typeface="Consolas" panose="020B0609020204030204" pitchFamily="49" charset="0"/>
              </a:rPr>
              <a:t>)</a:t>
            </a:r>
            <a:r>
              <a:rPr lang="en-US" sz="2000" smtClean="0"/>
              <a:t>.</a:t>
            </a:r>
          </a:p>
          <a:p>
            <a:pPr marL="471476" lvl="1" indent="-342892">
              <a:buFont typeface="+mj-lt"/>
              <a:buAutoNum type="arabicPeriod"/>
            </a:pPr>
            <a:r>
              <a:rPr lang="en-US" sz="2000" smtClean="0"/>
              <a:t>Bounds checks for an array.</a:t>
            </a:r>
          </a:p>
          <a:p>
            <a:pPr>
              <a:spcBef>
                <a:spcPts val="1500"/>
              </a:spcBef>
            </a:pPr>
            <a:r>
              <a:rPr lang="en-US" sz="2000" smtClean="0"/>
              <a:t>Example: Android Stagefright bugs (July 2015).</a:t>
            </a:r>
            <a:endParaRPr lang="en-US" sz="2000" dirty="0"/>
          </a:p>
        </p:txBody>
      </p:sp>
    </p:spTree>
    <p:extLst>
      <p:ext uri="{BB962C8B-B14F-4D97-AF65-F5344CB8AC3E}">
        <p14:creationId xmlns:p14="http://schemas.microsoft.com/office/powerpoint/2010/main" val="292253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250"/>
                                        <p:tgtEl>
                                          <p:spTgt spid="3">
                                            <p:txEl>
                                              <p:pRg st="5" end="5"/>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left)">
                                      <p:cBhvr>
                                        <p:cTn id="10" dur="500"/>
                                        <p:tgtEl>
                                          <p:spTgt spid="3">
                                            <p:txEl>
                                              <p:pRg st="6" end="6"/>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705270" y="3431542"/>
            <a:ext cx="4932855" cy="686747"/>
          </a:xfrm>
          <a:prstGeom prst="roundRect">
            <a:avLst/>
          </a:prstGeom>
          <a:solidFill>
            <a:srgbClr val="E1F2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Experimental Results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49598543"/>
              </p:ext>
            </p:extLst>
          </p:nvPr>
        </p:nvGraphicFramePr>
        <p:xfrm>
          <a:off x="401638" y="975221"/>
          <a:ext cx="8319558" cy="2126252"/>
        </p:xfrm>
        <a:graphic>
          <a:graphicData uri="http://schemas.openxmlformats.org/drawingml/2006/table">
            <a:tbl>
              <a:tblPr>
                <a:tableStyleId>{5C22544A-7EE6-4342-B048-85BDC9FD1C3A}</a:tableStyleId>
              </a:tblPr>
              <a:tblGrid>
                <a:gridCol w="1124553"/>
                <a:gridCol w="1546259"/>
                <a:gridCol w="1388118"/>
                <a:gridCol w="1391422"/>
                <a:gridCol w="1470468"/>
                <a:gridCol w="1398738"/>
              </a:tblGrid>
              <a:tr h="1014122">
                <a:tc>
                  <a:txBody>
                    <a:body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88327" marR="88327" marT="85226" marB="8522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indent="0" algn="l" fontAlgn="b">
                        <a:spcAft>
                          <a:spcPts val="400"/>
                        </a:spcAft>
                      </a:pPr>
                      <a:r>
                        <a:rPr lang="en-US" sz="1800" u="none" strike="noStrike" smtClean="0">
                          <a:effectLst/>
                          <a:latin typeface="Arial" panose="020B0604020202020204" pitchFamily="34" charset="0"/>
                          <a:cs typeface="Arial" panose="020B0604020202020204" pitchFamily="34" charset="0"/>
                        </a:rPr>
                        <a:t>Overflows reported</a:t>
                      </a:r>
                    </a:p>
                    <a:p>
                      <a:pPr marL="60325" indent="0" algn="l" fontAlgn="b"/>
                      <a:r>
                        <a:rPr lang="en-US" sz="1800" u="none" strike="noStrike" smtClean="0">
                          <a:effectLst/>
                          <a:latin typeface="Arial" panose="020B0604020202020204" pitchFamily="34" charset="0"/>
                          <a:cs typeface="Arial" panose="020B0604020202020204" pitchFamily="34" charset="0"/>
                        </a:rPr>
                        <a:t>by  Kint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88327" marR="88327" marT="85226" marB="8522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713" indent="0" algn="l" fontAlgn="b"/>
                      <a:r>
                        <a:rPr lang="en-US" sz="1800" u="none" strike="noStrike" dirty="0">
                          <a:effectLst/>
                          <a:latin typeface="Arial" panose="020B0604020202020204" pitchFamily="34" charset="0"/>
                          <a:cs typeface="Arial" panose="020B0604020202020204" pitchFamily="34" charset="0"/>
                        </a:rPr>
                        <a:t>Overflows </a:t>
                      </a:r>
                      <a:r>
                        <a:rPr lang="en-US" sz="1800" u="none" strike="noStrike">
                          <a:effectLst/>
                          <a:latin typeface="Arial" panose="020B0604020202020204" pitchFamily="34" charset="0"/>
                          <a:cs typeface="Arial" panose="020B0604020202020204" pitchFamily="34" charset="0"/>
                        </a:rPr>
                        <a:t>that </a:t>
                      </a:r>
                      <a:r>
                        <a:rPr lang="en-US" sz="1800" u="none" strike="noStrike" smtClean="0">
                          <a:effectLst/>
                          <a:latin typeface="Arial" panose="020B0604020202020204" pitchFamily="34" charset="0"/>
                          <a:cs typeface="Arial" panose="020B0604020202020204" pitchFamily="34" charset="0"/>
                        </a:rPr>
                        <a:t>are</a:t>
                      </a:r>
                    </a:p>
                    <a:p>
                      <a:pPr marL="112713" indent="0" algn="l" fontAlgn="b">
                        <a:spcBef>
                          <a:spcPts val="400"/>
                        </a:spcBef>
                      </a:pPr>
                      <a:r>
                        <a:rPr lang="en-US" sz="1800" i="1" u="none" strike="noStrike" smtClean="0">
                          <a:effectLst/>
                          <a:latin typeface="Arial" panose="020B0604020202020204" pitchFamily="34" charset="0"/>
                          <a:cs typeface="Arial" panose="020B0604020202020204" pitchFamily="34" charset="0"/>
                        </a:rPr>
                        <a:t>sensitive</a:t>
                      </a:r>
                      <a:endParaRPr lang="en-US" sz="1800" b="0" i="1" u="none" strike="noStrike" dirty="0">
                        <a:solidFill>
                          <a:srgbClr val="000000"/>
                        </a:solidFill>
                        <a:effectLst/>
                        <a:latin typeface="Arial" panose="020B0604020202020204" pitchFamily="34" charset="0"/>
                        <a:cs typeface="Arial" panose="020B0604020202020204" pitchFamily="34" charset="0"/>
                      </a:endParaRPr>
                    </a:p>
                  </a:txBody>
                  <a:tcPr marL="88327" marR="88327" marT="85226" marB="8522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2713" indent="0" algn="l" fontAlgn="b"/>
                      <a:r>
                        <a:rPr lang="en-US" sz="1800" u="none" strike="noStrike" dirty="0">
                          <a:effectLst/>
                          <a:latin typeface="Arial" panose="020B0604020202020204" pitchFamily="34" charset="0"/>
                          <a:cs typeface="Arial" panose="020B0604020202020204" pitchFamily="34" charset="0"/>
                        </a:rPr>
                        <a:t>Overflows </a:t>
                      </a:r>
                      <a:r>
                        <a:rPr lang="en-US" sz="1800" u="none" strike="noStrike" dirty="0" smtClean="0">
                          <a:effectLst/>
                          <a:latin typeface="Arial" panose="020B0604020202020204" pitchFamily="34" charset="0"/>
                          <a:cs typeface="Arial" panose="020B0604020202020204" pitchFamily="34" charset="0"/>
                        </a:rPr>
                        <a:t>fully repaired</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88327" marR="88327" marT="85226" marB="8522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a:effectLst/>
                          <a:latin typeface="Arial" panose="020B0604020202020204" pitchFamily="34" charset="0"/>
                          <a:cs typeface="Arial" panose="020B0604020202020204" pitchFamily="34" charset="0"/>
                        </a:rPr>
                        <a:t>Semi-repair</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88327" marR="88327" marT="85226" marB="8522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a:effectLst/>
                          <a:latin typeface="Arial" panose="020B0604020202020204" pitchFamily="34" charset="0"/>
                          <a:cs typeface="Arial" panose="020B0604020202020204" pitchFamily="34" charset="0"/>
                        </a:rPr>
                        <a:t>Unrepaired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88327" marR="88327" marT="85226" marB="8522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3451">
                <a:tc>
                  <a:txBody>
                    <a:bodyPr/>
                    <a:lstStyle/>
                    <a:p>
                      <a:pPr algn="ctr" fontAlgn="b"/>
                      <a:r>
                        <a:rPr lang="en-US" sz="1700" u="none" strike="noStrike" smtClean="0">
                          <a:effectLst/>
                          <a:latin typeface="Arial" panose="020B0604020202020204" pitchFamily="34" charset="0"/>
                          <a:cs typeface="Arial" panose="020B0604020202020204" pitchFamily="34" charset="0"/>
                        </a:rPr>
                        <a:t>OpenSSL</a:t>
                      </a:r>
                      <a:endParaRPr lang="en-US" sz="1700" b="0" i="0" u="none" strike="noStrike" dirty="0">
                        <a:solidFill>
                          <a:srgbClr val="000000"/>
                        </a:solidFill>
                        <a:effectLst/>
                        <a:latin typeface="Arial" panose="020B0604020202020204" pitchFamily="34" charset="0"/>
                        <a:cs typeface="Arial" panose="020B0604020202020204" pitchFamily="34" charset="0"/>
                      </a:endParaRPr>
                    </a:p>
                  </a:txBody>
                  <a:tcPr marL="88327" marR="88327" marT="137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u="none" strike="noStrike" smtClean="0">
                          <a:effectLst/>
                        </a:rPr>
                        <a:t>969</a:t>
                      </a:r>
                      <a:endParaRPr lang="en-US" sz="2200" b="0" i="0" u="none" strike="noStrike" dirty="0">
                        <a:solidFill>
                          <a:srgbClr val="000000"/>
                        </a:solidFill>
                        <a:effectLst/>
                        <a:latin typeface="Calibri" panose="020F0502020204030204" pitchFamily="34" charset="0"/>
                      </a:endParaRPr>
                    </a:p>
                  </a:txBody>
                  <a:tcPr marL="88327" marR="88327" marT="102870" marB="1028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u="none" strike="noStrike" smtClean="0">
                          <a:effectLst/>
                        </a:rPr>
                        <a:t>233</a:t>
                      </a:r>
                      <a:endParaRPr lang="en-US" sz="2200" b="0" i="0" u="none" strike="noStrike" dirty="0">
                        <a:solidFill>
                          <a:srgbClr val="000000"/>
                        </a:solidFill>
                        <a:effectLst/>
                        <a:latin typeface="Calibri" panose="020F0502020204030204" pitchFamily="34" charset="0"/>
                      </a:endParaRPr>
                    </a:p>
                  </a:txBody>
                  <a:tcPr marL="88327" marR="88327" marT="102870" marB="1028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u="none" strike="noStrike" smtClean="0">
                          <a:effectLst/>
                        </a:rPr>
                        <a:t>180</a:t>
                      </a:r>
                      <a:endParaRPr lang="en-US" sz="2200" b="0" i="0" u="none" strike="noStrike" dirty="0">
                        <a:solidFill>
                          <a:srgbClr val="000000"/>
                        </a:solidFill>
                        <a:effectLst/>
                        <a:latin typeface="Calibri" panose="020F0502020204030204" pitchFamily="34" charset="0"/>
                      </a:endParaRPr>
                    </a:p>
                  </a:txBody>
                  <a:tcPr marL="88327" marR="88327" marT="102870" marB="1028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u="none" strike="noStrike" smtClean="0">
                          <a:effectLst/>
                        </a:rPr>
                        <a:t>28</a:t>
                      </a:r>
                      <a:endParaRPr lang="en-US" sz="2200" b="0" i="0" u="none" strike="noStrike" dirty="0">
                        <a:solidFill>
                          <a:srgbClr val="000000"/>
                        </a:solidFill>
                        <a:effectLst/>
                        <a:latin typeface="Calibri" panose="020F0502020204030204" pitchFamily="34" charset="0"/>
                      </a:endParaRPr>
                    </a:p>
                  </a:txBody>
                  <a:tcPr marL="88327" marR="88327" marT="102870" marB="1028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u="none" strike="noStrike" smtClean="0">
                          <a:effectLst/>
                        </a:rPr>
                        <a:t>25</a:t>
                      </a:r>
                      <a:endParaRPr lang="en-US" sz="2200" b="0" i="0" u="none" strike="noStrike" dirty="0">
                        <a:solidFill>
                          <a:srgbClr val="000000"/>
                        </a:solidFill>
                        <a:effectLst/>
                        <a:latin typeface="Calibri" panose="020F0502020204030204" pitchFamily="34" charset="0"/>
                      </a:endParaRPr>
                    </a:p>
                  </a:txBody>
                  <a:tcPr marL="88327" marR="88327" marT="102870" marB="1028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3451">
                <a:tc>
                  <a:txBody>
                    <a:bodyPr/>
                    <a:lstStyle/>
                    <a:p>
                      <a:pPr algn="ctr" fontAlgn="b"/>
                      <a:r>
                        <a:rPr lang="en-US" sz="1700" u="none" strike="noStrike" dirty="0">
                          <a:effectLst/>
                          <a:latin typeface="Arial" panose="020B0604020202020204" pitchFamily="34" charset="0"/>
                          <a:cs typeface="Arial" panose="020B0604020202020204" pitchFamily="34" charset="0"/>
                        </a:rPr>
                        <a:t>Jasper</a:t>
                      </a:r>
                      <a:endParaRPr lang="en-US" sz="1700" b="0" i="0" u="none" strike="noStrike" dirty="0">
                        <a:solidFill>
                          <a:srgbClr val="000000"/>
                        </a:solidFill>
                        <a:effectLst/>
                        <a:latin typeface="Arial" panose="020B0604020202020204" pitchFamily="34" charset="0"/>
                        <a:cs typeface="Arial" panose="020B0604020202020204" pitchFamily="34" charset="0"/>
                      </a:endParaRPr>
                    </a:p>
                  </a:txBody>
                  <a:tcPr marL="88327" marR="88327"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u="none" strike="noStrike" dirty="0">
                          <a:effectLst/>
                        </a:rPr>
                        <a:t>481</a:t>
                      </a:r>
                      <a:endParaRPr lang="en-US" sz="2200" b="0" i="0" u="none" strike="noStrike" dirty="0">
                        <a:solidFill>
                          <a:srgbClr val="000000"/>
                        </a:solidFill>
                        <a:effectLst/>
                        <a:latin typeface="Calibri" panose="020F0502020204030204" pitchFamily="34" charset="0"/>
                      </a:endParaRPr>
                    </a:p>
                  </a:txBody>
                  <a:tcPr marL="88327" marR="88327" marT="102870" marB="1028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u="none" strike="noStrike" dirty="0">
                          <a:effectLst/>
                        </a:rPr>
                        <a:t>101</a:t>
                      </a:r>
                      <a:endParaRPr lang="en-US" sz="2200" b="0" i="0" u="none" strike="noStrike" dirty="0">
                        <a:solidFill>
                          <a:srgbClr val="000000"/>
                        </a:solidFill>
                        <a:effectLst/>
                        <a:latin typeface="Calibri" panose="020F0502020204030204" pitchFamily="34" charset="0"/>
                      </a:endParaRPr>
                    </a:p>
                  </a:txBody>
                  <a:tcPr marL="88327" marR="88327" marT="102870" marB="1028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u="none" strike="noStrike" smtClean="0">
                          <a:effectLst/>
                        </a:rPr>
                        <a:t>  53</a:t>
                      </a:r>
                      <a:endParaRPr lang="en-US" sz="2200" b="0" i="0" u="none" strike="noStrike" dirty="0">
                        <a:solidFill>
                          <a:srgbClr val="000000"/>
                        </a:solidFill>
                        <a:effectLst/>
                        <a:latin typeface="Calibri" panose="020F0502020204030204" pitchFamily="34" charset="0"/>
                      </a:endParaRPr>
                    </a:p>
                  </a:txBody>
                  <a:tcPr marL="88327" marR="88327" marT="102870" marB="1028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u="none" strike="noStrike" dirty="0">
                          <a:effectLst/>
                        </a:rPr>
                        <a:t>32</a:t>
                      </a:r>
                      <a:endParaRPr lang="en-US" sz="2200" b="0" i="0" u="none" strike="noStrike" dirty="0">
                        <a:solidFill>
                          <a:srgbClr val="000000"/>
                        </a:solidFill>
                        <a:effectLst/>
                        <a:latin typeface="Calibri" panose="020F0502020204030204" pitchFamily="34" charset="0"/>
                      </a:endParaRPr>
                    </a:p>
                  </a:txBody>
                  <a:tcPr marL="88327" marR="88327" marT="102870" marB="1028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200" u="none" strike="noStrike" dirty="0">
                          <a:effectLst/>
                        </a:rPr>
                        <a:t>16</a:t>
                      </a:r>
                      <a:endParaRPr lang="en-US" sz="2200" b="0" i="0" u="none" strike="noStrike" dirty="0">
                        <a:solidFill>
                          <a:srgbClr val="000000"/>
                        </a:solidFill>
                        <a:effectLst/>
                        <a:latin typeface="Calibri" panose="020F0502020204030204" pitchFamily="34" charset="0"/>
                      </a:endParaRPr>
                    </a:p>
                  </a:txBody>
                  <a:tcPr marL="88327" marR="88327" marT="102870" marB="1028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Content Placeholder 5"/>
          <p:cNvSpPr txBox="1">
            <a:spLocks/>
          </p:cNvSpPr>
          <p:nvPr/>
        </p:nvSpPr>
        <p:spPr>
          <a:xfrm>
            <a:off x="1787524" y="3509436"/>
            <a:ext cx="5211996" cy="701765"/>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7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2">
                    <a:lumMod val="75000"/>
                  </a:schemeClr>
                </a:solidFill>
              </a:rPr>
              <a:t>An overflow is </a:t>
            </a:r>
            <a:r>
              <a:rPr lang="en-US" sz="1800" b="1" i="1">
                <a:solidFill>
                  <a:schemeClr val="tx2">
                    <a:lumMod val="75000"/>
                  </a:schemeClr>
                </a:solidFill>
              </a:rPr>
              <a:t>sensitive</a:t>
            </a:r>
            <a:r>
              <a:rPr lang="en-US" sz="1800">
                <a:solidFill>
                  <a:schemeClr val="tx2">
                    <a:lumMod val="75000"/>
                  </a:schemeClr>
                </a:solidFill>
              </a:rPr>
              <a:t> iff </a:t>
            </a:r>
            <a:r>
              <a:rPr lang="en-US" sz="1800" dirty="0">
                <a:solidFill>
                  <a:schemeClr val="tx2">
                    <a:lumMod val="75000"/>
                  </a:schemeClr>
                </a:solidFill>
              </a:rPr>
              <a:t>it involves </a:t>
            </a:r>
            <a:r>
              <a:rPr lang="en-US" sz="1800">
                <a:solidFill>
                  <a:schemeClr val="tx2">
                    <a:lumMod val="75000"/>
                  </a:schemeClr>
                </a:solidFill>
              </a:rPr>
              <a:t>variables </a:t>
            </a:r>
            <a:r>
              <a:rPr lang="en-US" sz="1800" smtClean="0">
                <a:solidFill>
                  <a:schemeClr val="tx2">
                    <a:lumMod val="75000"/>
                  </a:schemeClr>
                </a:solidFill>
              </a:rPr>
              <a:t>associated </a:t>
            </a:r>
            <a:r>
              <a:rPr lang="en-US" sz="1800" dirty="0">
                <a:solidFill>
                  <a:schemeClr val="tx2">
                    <a:lumMod val="75000"/>
                  </a:schemeClr>
                </a:solidFill>
              </a:rPr>
              <a:t>with array indices or </a:t>
            </a:r>
            <a:r>
              <a:rPr lang="en-US" sz="1800">
                <a:solidFill>
                  <a:schemeClr val="tx2">
                    <a:lumMod val="75000"/>
                  </a:schemeClr>
                </a:solidFill>
              </a:rPr>
              <a:t>bounds</a:t>
            </a:r>
            <a:r>
              <a:rPr lang="en-US" sz="1800" smtClean="0">
                <a:solidFill>
                  <a:schemeClr val="tx2">
                    <a:lumMod val="75000"/>
                  </a:schemeClr>
                </a:solidFill>
              </a:rPr>
              <a:t>.</a:t>
            </a:r>
            <a:endParaRPr lang="en-US" sz="1800" dirty="0">
              <a:solidFill>
                <a:schemeClr val="tx2">
                  <a:lumMod val="75000"/>
                </a:schemeClr>
              </a:solidFill>
            </a:endParaRPr>
          </a:p>
        </p:txBody>
      </p:sp>
      <p:sp>
        <p:nvSpPr>
          <p:cNvPr id="3" name="Rectangle 2"/>
          <p:cNvSpPr/>
          <p:nvPr/>
        </p:nvSpPr>
        <p:spPr>
          <a:xfrm>
            <a:off x="672404" y="2297819"/>
            <a:ext cx="596317" cy="207749"/>
          </a:xfrm>
          <a:prstGeom prst="rect">
            <a:avLst/>
          </a:prstGeom>
          <a:noFill/>
        </p:spPr>
        <p:txBody>
          <a:bodyPr wrap="none" lIns="0" tIns="0" rIns="0" bIns="0">
            <a:spAutoFit/>
          </a:bodyPr>
          <a:lstStyle/>
          <a:p>
            <a:r>
              <a:rPr lang="en-US" sz="1350">
                <a:latin typeface="Arial" panose="020B0604020202020204" pitchFamily="34" charset="0"/>
                <a:cs typeface="Arial" panose="020B0604020202020204" pitchFamily="34" charset="0"/>
              </a:rPr>
              <a:t>(1.0.2g)</a:t>
            </a:r>
          </a:p>
        </p:txBody>
      </p:sp>
      <p:sp>
        <p:nvSpPr>
          <p:cNvPr id="4" name="TextBox 3"/>
          <p:cNvSpPr txBox="1"/>
          <p:nvPr/>
        </p:nvSpPr>
        <p:spPr>
          <a:xfrm>
            <a:off x="4330700" y="507661"/>
            <a:ext cx="2881943" cy="369332"/>
          </a:xfrm>
          <a:prstGeom prst="rect">
            <a:avLst/>
          </a:prstGeom>
          <a:noFill/>
        </p:spPr>
        <p:txBody>
          <a:bodyPr wrap="none" rtlCol="0">
            <a:spAutoFit/>
          </a:bodyPr>
          <a:lstStyle/>
          <a:p>
            <a:r>
              <a:rPr lang="en-US" smtClean="0">
                <a:solidFill>
                  <a:schemeClr val="accent2">
                    <a:lumMod val="75000"/>
                  </a:schemeClr>
                </a:solidFill>
                <a:latin typeface="Arial" panose="020B0604020202020204" pitchFamily="34" charset="0"/>
                <a:cs typeface="Arial" panose="020B0604020202020204" pitchFamily="34" charset="0"/>
              </a:rPr>
              <a:t>Xi Wang et al., OSDI 2012</a:t>
            </a:r>
            <a:endParaRPr lang="en-US">
              <a:solidFill>
                <a:schemeClr val="accent2">
                  <a:lumMod val="75000"/>
                </a:schemeClr>
              </a:solidFill>
              <a:latin typeface="Arial" panose="020B0604020202020204" pitchFamily="34" charset="0"/>
              <a:cs typeface="Arial" panose="020B0604020202020204" pitchFamily="34" charset="0"/>
            </a:endParaRPr>
          </a:p>
        </p:txBody>
      </p:sp>
      <p:sp>
        <p:nvSpPr>
          <p:cNvPr id="5" name="Rounded Rectangle 4"/>
          <p:cNvSpPr/>
          <p:nvPr/>
        </p:nvSpPr>
        <p:spPr>
          <a:xfrm>
            <a:off x="1980145" y="1633357"/>
            <a:ext cx="537472" cy="335046"/>
          </a:xfrm>
          <a:prstGeom prst="round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520950" y="682274"/>
            <a:ext cx="1809750" cy="1062037"/>
          </a:xfrm>
          <a:custGeom>
            <a:avLst/>
            <a:gdLst>
              <a:gd name="connsiteX0" fmla="*/ 1809750 w 1809750"/>
              <a:gd name="connsiteY0" fmla="*/ 195 h 1079695"/>
              <a:gd name="connsiteX1" fmla="*/ 755650 w 1809750"/>
              <a:gd name="connsiteY1" fmla="*/ 120845 h 1079695"/>
              <a:gd name="connsiteX2" fmla="*/ 450850 w 1809750"/>
              <a:gd name="connsiteY2" fmla="*/ 736795 h 1079695"/>
              <a:gd name="connsiteX3" fmla="*/ 0 w 1809750"/>
              <a:gd name="connsiteY3" fmla="*/ 1079695 h 1079695"/>
              <a:gd name="connsiteX0" fmla="*/ 1809750 w 1809750"/>
              <a:gd name="connsiteY0" fmla="*/ 195 h 1079695"/>
              <a:gd name="connsiteX1" fmla="*/ 603250 w 1809750"/>
              <a:gd name="connsiteY1" fmla="*/ 120845 h 1079695"/>
              <a:gd name="connsiteX2" fmla="*/ 450850 w 1809750"/>
              <a:gd name="connsiteY2" fmla="*/ 736795 h 1079695"/>
              <a:gd name="connsiteX3" fmla="*/ 0 w 1809750"/>
              <a:gd name="connsiteY3" fmla="*/ 1079695 h 1079695"/>
              <a:gd name="connsiteX0" fmla="*/ 1809750 w 1809750"/>
              <a:gd name="connsiteY0" fmla="*/ 3212 h 1082712"/>
              <a:gd name="connsiteX1" fmla="*/ 603250 w 1809750"/>
              <a:gd name="connsiteY1" fmla="*/ 123862 h 1082712"/>
              <a:gd name="connsiteX2" fmla="*/ 311150 w 1809750"/>
              <a:gd name="connsiteY2" fmla="*/ 917612 h 1082712"/>
              <a:gd name="connsiteX3" fmla="*/ 0 w 1809750"/>
              <a:gd name="connsiteY3" fmla="*/ 1082712 h 1082712"/>
              <a:gd name="connsiteX0" fmla="*/ 1809750 w 1809750"/>
              <a:gd name="connsiteY0" fmla="*/ 3212 h 1082712"/>
              <a:gd name="connsiteX1" fmla="*/ 603250 w 1809750"/>
              <a:gd name="connsiteY1" fmla="*/ 123862 h 1082712"/>
              <a:gd name="connsiteX2" fmla="*/ 311150 w 1809750"/>
              <a:gd name="connsiteY2" fmla="*/ 917612 h 1082712"/>
              <a:gd name="connsiteX3" fmla="*/ 0 w 1809750"/>
              <a:gd name="connsiteY3" fmla="*/ 1082712 h 1082712"/>
              <a:gd name="connsiteX0" fmla="*/ 1809750 w 1809750"/>
              <a:gd name="connsiteY0" fmla="*/ 1554 h 1081054"/>
              <a:gd name="connsiteX1" fmla="*/ 603250 w 1809750"/>
              <a:gd name="connsiteY1" fmla="*/ 122204 h 1081054"/>
              <a:gd name="connsiteX2" fmla="*/ 330200 w 1809750"/>
              <a:gd name="connsiteY2" fmla="*/ 852454 h 1081054"/>
              <a:gd name="connsiteX3" fmla="*/ 0 w 1809750"/>
              <a:gd name="connsiteY3" fmla="*/ 1081054 h 1081054"/>
            </a:gdLst>
            <a:ahLst/>
            <a:cxnLst>
              <a:cxn ang="0">
                <a:pos x="connsiteX0" y="connsiteY0"/>
              </a:cxn>
              <a:cxn ang="0">
                <a:pos x="connsiteX1" y="connsiteY1"/>
              </a:cxn>
              <a:cxn ang="0">
                <a:pos x="connsiteX2" y="connsiteY2"/>
              </a:cxn>
              <a:cxn ang="0">
                <a:pos x="connsiteX3" y="connsiteY3"/>
              </a:cxn>
            </a:cxnLst>
            <a:rect l="l" t="t" r="r" b="b"/>
            <a:pathLst>
              <a:path w="1809750" h="1081054">
                <a:moveTo>
                  <a:pt x="1809750" y="1554"/>
                </a:moveTo>
                <a:cubicBezTo>
                  <a:pt x="1395941" y="495"/>
                  <a:pt x="849842" y="-19613"/>
                  <a:pt x="603250" y="122204"/>
                </a:cubicBezTo>
                <a:cubicBezTo>
                  <a:pt x="356658" y="264021"/>
                  <a:pt x="494242" y="686296"/>
                  <a:pt x="330200" y="852454"/>
                </a:cubicBezTo>
                <a:cubicBezTo>
                  <a:pt x="166158" y="1018612"/>
                  <a:pt x="162454" y="989508"/>
                  <a:pt x="0" y="1081054"/>
                </a:cubicBezTo>
              </a:path>
            </a:pathLst>
          </a:custGeom>
          <a:noFill/>
          <a:ln w="38100">
            <a:solidFill>
              <a:schemeClr val="accent4">
                <a:lumMod val="60000"/>
                <a:lumOff val="40000"/>
              </a:schemeClr>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185063" y="1633357"/>
            <a:ext cx="1044910" cy="335046"/>
          </a:xfrm>
          <a:prstGeom prst="round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5"/>
          <p:cNvSpPr txBox="1">
            <a:spLocks/>
          </p:cNvSpPr>
          <p:nvPr/>
        </p:nvSpPr>
        <p:spPr>
          <a:xfrm>
            <a:off x="401639" y="4372806"/>
            <a:ext cx="8342314" cy="1742244"/>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7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smtClean="0"/>
              <a:t>Some </a:t>
            </a:r>
            <a:r>
              <a:rPr lang="en-US" sz="1800"/>
              <a:t>of the </a:t>
            </a:r>
            <a:r>
              <a:rPr lang="en-US" sz="1800" smtClean="0"/>
              <a:t>‘repairs’ </a:t>
            </a:r>
            <a:r>
              <a:rPr lang="en-US" sz="1800"/>
              <a:t>are actually false positives (i.e., operation never overflows). </a:t>
            </a:r>
            <a:r>
              <a:rPr lang="en-US" sz="1800" smtClean="0"/>
              <a:t>Then our </a:t>
            </a:r>
            <a:r>
              <a:rPr lang="en-US" sz="1800"/>
              <a:t>‘repair’ just adds a little </a:t>
            </a:r>
            <a:r>
              <a:rPr lang="en-US" sz="1800" smtClean="0"/>
              <a:t>overhead.</a:t>
            </a:r>
            <a:r>
              <a:rPr lang="en-US" sz="1800" b="1">
                <a:solidFill>
                  <a:srgbClr val="0070C0"/>
                </a:solidFill>
              </a:rPr>
              <a:t> </a:t>
            </a:r>
            <a:r>
              <a:rPr lang="en-US" sz="1800" b="1" smtClean="0">
                <a:solidFill>
                  <a:srgbClr val="0070C0"/>
                </a:solidFill>
              </a:rPr>
              <a:t>It never breaks </a:t>
            </a:r>
            <a:r>
              <a:rPr lang="en-US" sz="1800" b="1">
                <a:solidFill>
                  <a:srgbClr val="0070C0"/>
                </a:solidFill>
              </a:rPr>
              <a:t>working </a:t>
            </a:r>
            <a:r>
              <a:rPr lang="en-US" sz="1800" b="1" smtClean="0">
                <a:solidFill>
                  <a:srgbClr val="0070C0"/>
                </a:solidFill>
              </a:rPr>
              <a:t>code.</a:t>
            </a:r>
            <a:endParaRPr lang="en-US" sz="1800" smtClean="0"/>
          </a:p>
          <a:p>
            <a:r>
              <a:rPr lang="en-US" sz="1800" smtClean="0"/>
              <a:t>Others </a:t>
            </a:r>
            <a:r>
              <a:rPr lang="en-US" sz="1800"/>
              <a:t>are known vulnerabilities with CVEs and patches</a:t>
            </a:r>
            <a:r>
              <a:rPr lang="en-US" sz="1800" smtClean="0"/>
              <a:t>.</a:t>
            </a:r>
            <a:endParaRPr lang="en-US" sz="1800" dirty="0"/>
          </a:p>
        </p:txBody>
      </p:sp>
      <p:cxnSp>
        <p:nvCxnSpPr>
          <p:cNvPr id="14" name="Straight Arrow Connector 13"/>
          <p:cNvCxnSpPr/>
          <p:nvPr/>
        </p:nvCxnSpPr>
        <p:spPr>
          <a:xfrm>
            <a:off x="3350473" y="1968403"/>
            <a:ext cx="0" cy="1426017"/>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537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Repair Strategy</a:t>
            </a:r>
            <a:endParaRPr lang="en-US" dirty="0"/>
          </a:p>
        </p:txBody>
      </p:sp>
      <p:sp>
        <p:nvSpPr>
          <p:cNvPr id="3" name="Content Placeholder 2"/>
          <p:cNvSpPr>
            <a:spLocks noGrp="1"/>
          </p:cNvSpPr>
          <p:nvPr>
            <p:ph idx="1"/>
          </p:nvPr>
        </p:nvSpPr>
        <p:spPr/>
        <p:txBody>
          <a:bodyPr/>
          <a:lstStyle/>
          <a:p>
            <a:r>
              <a:rPr lang="en-US" sz="2000"/>
              <a:t>Inferred </a:t>
            </a:r>
            <a:r>
              <a:rPr lang="en-US" sz="2000" smtClean="0"/>
              <a:t>specification: </a:t>
            </a:r>
            <a:r>
              <a:rPr lang="en-US" sz="2000" b="1" dirty="0">
                <a:solidFill>
                  <a:srgbClr val="0070C0"/>
                </a:solidFill>
              </a:rPr>
              <a:t>inequality comparisons</a:t>
            </a:r>
            <a:r>
              <a:rPr lang="en-US" sz="2000" dirty="0"/>
              <a:t> involving array indices or bounds should behave </a:t>
            </a:r>
            <a:r>
              <a:rPr lang="en-US" sz="2000"/>
              <a:t>as </a:t>
            </a:r>
            <a:r>
              <a:rPr lang="en-US" sz="2000" smtClean="0"/>
              <a:t>in </a:t>
            </a:r>
            <a:r>
              <a:rPr lang="en-US" sz="2000" dirty="0"/>
              <a:t>normal arithmetic (not modular </a:t>
            </a:r>
            <a:r>
              <a:rPr lang="en-US" sz="2000"/>
              <a:t>arithmetic</a:t>
            </a:r>
            <a:r>
              <a:rPr lang="en-US" sz="2000" smtClean="0"/>
              <a:t>).</a:t>
            </a:r>
            <a:endParaRPr lang="en-US" sz="2000" dirty="0"/>
          </a:p>
          <a:p>
            <a:pPr lvl="1"/>
            <a:r>
              <a:rPr lang="en-US" sz="1800"/>
              <a:t>Includes </a:t>
            </a:r>
            <a:r>
              <a:rPr lang="en-US" sz="1800">
                <a:latin typeface="Consolas" panose="020B0609020204030204" pitchFamily="49" charset="0"/>
                <a:cs typeface="Consolas" panose="020B0609020204030204" pitchFamily="49" charset="0"/>
              </a:rPr>
              <a:t>malloc</a:t>
            </a:r>
            <a:r>
              <a:rPr lang="en-US" sz="1800"/>
              <a:t>.</a:t>
            </a:r>
            <a:endParaRPr lang="en-US" sz="1800" dirty="0"/>
          </a:p>
          <a:p>
            <a:pPr lvl="1"/>
            <a:r>
              <a:rPr lang="en-US" sz="1800" dirty="0"/>
              <a:t>Excludes crypto and </a:t>
            </a:r>
            <a:r>
              <a:rPr lang="en-US" sz="1800"/>
              <a:t>hashing functions</a:t>
            </a:r>
            <a:r>
              <a:rPr lang="en-US" sz="1800" smtClean="0"/>
              <a:t>.</a:t>
            </a:r>
          </a:p>
          <a:p>
            <a:pPr lvl="2"/>
            <a:r>
              <a:rPr lang="en-US" sz="1600" spc="200" smtClean="0"/>
              <a:t>“</a:t>
            </a:r>
            <a:r>
              <a:rPr lang="en-US" sz="1600" spc="200" smtClean="0">
                <a:latin typeface="Consolas" panose="020B0609020204030204" pitchFamily="49" charset="0"/>
                <a:cs typeface="Consolas" panose="020B0609020204030204" pitchFamily="49" charset="0"/>
              </a:rPr>
              <a:t>%</a:t>
            </a:r>
            <a:r>
              <a:rPr lang="en-US" sz="1600" smtClean="0"/>
              <a:t>” operator does not propagate sensitivity.</a:t>
            </a:r>
            <a:endParaRPr lang="en-US" sz="1600" dirty="0"/>
          </a:p>
          <a:p>
            <a:pPr>
              <a:spcBef>
                <a:spcPts val="1350"/>
              </a:spcBef>
            </a:pPr>
            <a:r>
              <a:rPr lang="en-US" sz="1800" dirty="0"/>
              <a:t>Repair</a:t>
            </a:r>
            <a:r>
              <a:rPr lang="en-US" sz="1800"/>
              <a:t>: General case is intractable </a:t>
            </a:r>
            <a:r>
              <a:rPr lang="en-US" sz="1800" smtClean="0"/>
              <a:t>(with bounded memory).</a:t>
            </a:r>
            <a:endParaRPr lang="en-US" sz="1800"/>
          </a:p>
          <a:p>
            <a:r>
              <a:rPr lang="en-US" sz="1800"/>
              <a:t>Special case that we handle: non-negative </a:t>
            </a:r>
            <a:r>
              <a:rPr lang="en-US" sz="1800" dirty="0"/>
              <a:t>integers with only addition or </a:t>
            </a:r>
            <a:r>
              <a:rPr lang="en-US" sz="1800"/>
              <a:t>multiplication </a:t>
            </a:r>
            <a:r>
              <a:rPr lang="en-US" sz="1800" smtClean="0"/>
              <a:t>(</a:t>
            </a:r>
            <a:r>
              <a:rPr lang="en-US" sz="1800" dirty="0"/>
              <a:t>no subtraction or </a:t>
            </a:r>
            <a:r>
              <a:rPr lang="en-US" sz="1800"/>
              <a:t>division).</a:t>
            </a:r>
          </a:p>
          <a:p>
            <a:pPr lvl="1">
              <a:spcBef>
                <a:spcPts val="900"/>
              </a:spcBef>
            </a:pPr>
            <a:r>
              <a:rPr lang="en-US" sz="1800"/>
              <a:t>The </a:t>
            </a:r>
            <a:r>
              <a:rPr lang="en-US" sz="1800" dirty="0"/>
              <a:t>value is monotonically non-decreasing (except for multiplication by zero).</a:t>
            </a:r>
          </a:p>
          <a:p>
            <a:pPr lvl="1">
              <a:spcBef>
                <a:spcPts val="900"/>
              </a:spcBef>
            </a:pPr>
            <a:r>
              <a:rPr lang="en-US" sz="1800"/>
              <a:t>Normal </a:t>
            </a:r>
            <a:r>
              <a:rPr lang="en-US" sz="1800" dirty="0"/>
              <a:t>arithmetic can be emulated using </a:t>
            </a:r>
            <a:r>
              <a:rPr lang="en-US" sz="2000" b="1" dirty="0">
                <a:solidFill>
                  <a:srgbClr val="0070C0"/>
                </a:solidFill>
              </a:rPr>
              <a:t>saturation arithmetic</a:t>
            </a:r>
            <a:r>
              <a:rPr lang="en-US" sz="1800" b="1" dirty="0"/>
              <a:t>:</a:t>
            </a:r>
          </a:p>
          <a:p>
            <a:pPr lvl="2">
              <a:spcBef>
                <a:spcPts val="600"/>
              </a:spcBef>
            </a:pPr>
            <a:r>
              <a:rPr lang="en-US" dirty="0"/>
              <a:t>Replace an overflowed value </a:t>
            </a:r>
            <a:r>
              <a:rPr lang="en-US"/>
              <a:t>with </a:t>
            </a:r>
            <a:r>
              <a:rPr lang="en-US" smtClean="0"/>
              <a:t>greatest </a:t>
            </a:r>
            <a:r>
              <a:rPr lang="en-US"/>
              <a:t>representable </a:t>
            </a:r>
            <a:r>
              <a:rPr lang="en-US" smtClean="0"/>
              <a:t>value (</a:t>
            </a:r>
            <a:r>
              <a:rPr lang="en-US" smtClean="0">
                <a:latin typeface="Consolas" panose="020B0609020204030204" pitchFamily="49" charset="0"/>
                <a:cs typeface="Consolas" panose="020B0609020204030204" pitchFamily="49" charset="0"/>
              </a:rPr>
              <a:t>SIZE_MAX</a:t>
            </a:r>
            <a:r>
              <a:rPr lang="en-US" smtClean="0"/>
              <a:t>).</a:t>
            </a:r>
            <a:endParaRPr lang="en-US" dirty="0"/>
          </a:p>
          <a:p>
            <a:pPr lvl="1">
              <a:spcBef>
                <a:spcPts val="900"/>
              </a:spcBef>
            </a:pPr>
            <a:r>
              <a:rPr lang="en-US" sz="1800" smtClean="0"/>
              <a:t>Assumes all values in calculation are of the same type.</a:t>
            </a:r>
          </a:p>
          <a:p>
            <a:pPr lvl="2">
              <a:spcBef>
                <a:spcPts val="900"/>
              </a:spcBef>
            </a:pPr>
            <a:r>
              <a:rPr lang="en-US" smtClean="0"/>
              <a:t>Memory-related </a:t>
            </a:r>
            <a:r>
              <a:rPr lang="en-US"/>
              <a:t>integers should be </a:t>
            </a:r>
            <a:r>
              <a:rPr lang="en-US"/>
              <a:t>of </a:t>
            </a:r>
            <a:r>
              <a:rPr lang="en-US" smtClean="0"/>
              <a:t>type </a:t>
            </a:r>
            <a:r>
              <a:rPr lang="en-US" smtClean="0">
                <a:latin typeface="Consolas" panose="020B0609020204030204" pitchFamily="49" charset="0"/>
                <a:cs typeface="Consolas" panose="020B0609020204030204" pitchFamily="49" charset="0"/>
              </a:rPr>
              <a:t>size_t</a:t>
            </a:r>
            <a:r>
              <a:rPr lang="en-US" smtClean="0"/>
              <a:t>; promote up if smaller.</a:t>
            </a:r>
            <a:endParaRPr lang="en-US" dirty="0"/>
          </a:p>
        </p:txBody>
      </p:sp>
    </p:spTree>
    <p:extLst>
      <p:ext uri="{BB962C8B-B14F-4D97-AF65-F5344CB8AC3E}">
        <p14:creationId xmlns:p14="http://schemas.microsoft.com/office/powerpoint/2010/main" val="2456916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Arithmetic for Checking Bounds of an Array</a:t>
            </a:r>
            <a:endParaRPr lang="en-US" dirty="0"/>
          </a:p>
        </p:txBody>
      </p:sp>
      <p:sp>
        <p:nvSpPr>
          <p:cNvPr id="3" name="Content Placeholder 2"/>
          <p:cNvSpPr>
            <a:spLocks noGrp="1"/>
          </p:cNvSpPr>
          <p:nvPr>
            <p:ph idx="1"/>
          </p:nvPr>
        </p:nvSpPr>
        <p:spPr>
          <a:xfrm>
            <a:off x="401935" y="794040"/>
            <a:ext cx="8433567" cy="1415301"/>
          </a:xfrm>
        </p:spPr>
        <p:txBody>
          <a:bodyPr>
            <a:noAutofit/>
          </a:bodyPr>
          <a:lstStyle/>
          <a:p>
            <a:r>
              <a:rPr lang="en-US" dirty="0" smtClean="0"/>
              <a:t>Example: copy </a:t>
            </a:r>
            <a:r>
              <a:rPr lang="en-US" i="1" dirty="0">
                <a:solidFill>
                  <a:srgbClr val="0028FF"/>
                </a:solidFill>
                <a:latin typeface="Consolas" panose="020B0609020204030204" pitchFamily="49" charset="0"/>
                <a:cs typeface="Consolas" panose="020B0609020204030204" pitchFamily="49" charset="0"/>
              </a:rPr>
              <a:t>n</a:t>
            </a:r>
            <a:r>
              <a:rPr lang="en-US" dirty="0" smtClean="0"/>
              <a:t> bytes from </a:t>
            </a:r>
            <a:r>
              <a:rPr lang="en-US" i="1" dirty="0" smtClean="0">
                <a:latin typeface="Consolas" panose="020B0609020204030204" pitchFamily="49" charset="0"/>
                <a:cs typeface="Consolas" panose="020B0609020204030204" pitchFamily="49" charset="0"/>
              </a:rPr>
              <a:t>src</a:t>
            </a:r>
            <a:r>
              <a:rPr lang="en-US" dirty="0" smtClean="0"/>
              <a:t> to </a:t>
            </a:r>
            <a:r>
              <a:rPr lang="en-US" i="1" dirty="0" smtClean="0">
                <a:latin typeface="Consolas" panose="020B0609020204030204" pitchFamily="49" charset="0"/>
                <a:cs typeface="Consolas" panose="020B0609020204030204" pitchFamily="49" charset="0"/>
              </a:rPr>
              <a:t>dest</a:t>
            </a:r>
            <a:r>
              <a:rPr lang="en-US" smtClean="0"/>
              <a:t>, </a:t>
            </a:r>
            <a:br>
              <a:rPr lang="en-US" smtClean="0"/>
            </a:br>
            <a:r>
              <a:rPr lang="en-US" smtClean="0"/>
              <a:t>starting </a:t>
            </a:r>
            <a:r>
              <a:rPr lang="en-US" dirty="0" smtClean="0"/>
              <a:t>at index </a:t>
            </a:r>
            <a:r>
              <a:rPr lang="en-US" i="1" dirty="0" smtClean="0">
                <a:solidFill>
                  <a:srgbClr val="0028FF"/>
                </a:solidFill>
                <a:latin typeface="Consolas" panose="020B0609020204030204" pitchFamily="49" charset="0"/>
                <a:cs typeface="Consolas" panose="020B0609020204030204" pitchFamily="49" charset="0"/>
              </a:rPr>
              <a:t>start</a:t>
            </a:r>
            <a:r>
              <a:rPr lang="en-US" dirty="0" smtClean="0">
                <a:solidFill>
                  <a:srgbClr val="0028FF"/>
                </a:solidFill>
              </a:rPr>
              <a:t> </a:t>
            </a:r>
            <a:r>
              <a:rPr lang="en-US" dirty="0" smtClean="0"/>
              <a:t>of </a:t>
            </a:r>
            <a:r>
              <a:rPr lang="en-US" i="1" dirty="0" smtClean="0">
                <a:latin typeface="Consolas" panose="020B0609020204030204" pitchFamily="49" charset="0"/>
                <a:cs typeface="Consolas" panose="020B0609020204030204" pitchFamily="49" charset="0"/>
              </a:rPr>
              <a:t>dest.</a:t>
            </a:r>
            <a:endParaRPr lang="en-US" dirty="0" smtClean="0"/>
          </a:p>
        </p:txBody>
      </p:sp>
      <p:sp>
        <p:nvSpPr>
          <p:cNvPr id="28" name="Content Placeholder 2"/>
          <p:cNvSpPr txBox="1">
            <a:spLocks/>
          </p:cNvSpPr>
          <p:nvPr/>
        </p:nvSpPr>
        <p:spPr>
          <a:xfrm>
            <a:off x="401935" y="2209341"/>
            <a:ext cx="4360208" cy="1553479"/>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750"/>
              </a:spcBef>
              <a:buNone/>
            </a:pPr>
            <a:r>
              <a:rPr lang="en-US" sz="1950" dirty="0">
                <a:latin typeface="Consolas" panose="020B0609020204030204" pitchFamily="49" charset="0"/>
                <a:cs typeface="Consolas" panose="020B0609020204030204" pitchFamily="49" charset="0"/>
              </a:rPr>
              <a:t>if (</a:t>
            </a:r>
            <a:r>
              <a:rPr lang="en-US" sz="1950" b="1" dirty="0">
                <a:solidFill>
                  <a:srgbClr val="C00000"/>
                </a:solidFill>
                <a:latin typeface="Consolas" panose="020B0609020204030204" pitchFamily="49" charset="0"/>
                <a:cs typeface="Consolas" panose="020B0609020204030204" pitchFamily="49" charset="0"/>
              </a:rPr>
              <a:t>start + n</a:t>
            </a:r>
            <a:r>
              <a:rPr lang="en-US" sz="1950" dirty="0">
                <a:latin typeface="Consolas" panose="020B0609020204030204" pitchFamily="49" charset="0"/>
                <a:cs typeface="Consolas" panose="020B0609020204030204" pitchFamily="49" charset="0"/>
              </a:rPr>
              <a:t> &lt;= dest_size) {</a:t>
            </a:r>
            <a:br>
              <a:rPr lang="en-US" sz="1950" dirty="0">
                <a:latin typeface="Consolas" panose="020B0609020204030204" pitchFamily="49" charset="0"/>
                <a:cs typeface="Consolas" panose="020B0609020204030204" pitchFamily="49" charset="0"/>
              </a:rPr>
            </a:br>
            <a:r>
              <a:rPr lang="en-US" sz="1950" dirty="0">
                <a:latin typeface="Consolas" panose="020B0609020204030204" pitchFamily="49" charset="0"/>
                <a:cs typeface="Consolas" panose="020B0609020204030204" pitchFamily="49" charset="0"/>
              </a:rPr>
              <a:t>  memcpy(&amp;dest[start], src, n);</a:t>
            </a:r>
            <a:br>
              <a:rPr lang="en-US" sz="1950" dirty="0">
                <a:latin typeface="Consolas" panose="020B0609020204030204" pitchFamily="49" charset="0"/>
                <a:cs typeface="Consolas" panose="020B0609020204030204" pitchFamily="49" charset="0"/>
              </a:rPr>
            </a:br>
            <a:r>
              <a:rPr lang="en-US" sz="1950" dirty="0">
                <a:latin typeface="Consolas" panose="020B0609020204030204" pitchFamily="49" charset="0"/>
                <a:cs typeface="Consolas" panose="020B0609020204030204" pitchFamily="49" charset="0"/>
              </a:rPr>
              <a:t>} else {</a:t>
            </a:r>
            <a:br>
              <a:rPr lang="en-US" sz="1950" dirty="0">
                <a:latin typeface="Consolas" panose="020B0609020204030204" pitchFamily="49" charset="0"/>
                <a:cs typeface="Consolas" panose="020B0609020204030204" pitchFamily="49" charset="0"/>
              </a:rPr>
            </a:br>
            <a:r>
              <a:rPr lang="en-US" sz="1950" dirty="0">
                <a:latin typeface="Consolas" panose="020B0609020204030204" pitchFamily="49" charset="0"/>
                <a:cs typeface="Consolas" panose="020B0609020204030204" pitchFamily="49" charset="0"/>
              </a:rPr>
              <a:t>  return -EINVAL;</a:t>
            </a:r>
            <a:br>
              <a:rPr lang="en-US" sz="1950" dirty="0">
                <a:latin typeface="Consolas" panose="020B0609020204030204" pitchFamily="49" charset="0"/>
                <a:cs typeface="Consolas" panose="020B0609020204030204" pitchFamily="49" charset="0"/>
              </a:rPr>
            </a:br>
            <a:r>
              <a:rPr lang="en-US" sz="1950" dirty="0">
                <a:latin typeface="Consolas" panose="020B0609020204030204" pitchFamily="49" charset="0"/>
                <a:cs typeface="Consolas" panose="020B0609020204030204" pitchFamily="49" charset="0"/>
              </a:rPr>
              <a:t>}</a:t>
            </a:r>
            <a:endParaRPr lang="en-US" sz="1950" dirty="0"/>
          </a:p>
        </p:txBody>
      </p:sp>
      <p:sp>
        <p:nvSpPr>
          <p:cNvPr id="5" name="Right Brace 4"/>
          <p:cNvSpPr/>
          <p:nvPr/>
        </p:nvSpPr>
        <p:spPr>
          <a:xfrm rot="16200000">
            <a:off x="1482260" y="1477036"/>
            <a:ext cx="195266" cy="1269349"/>
          </a:xfrm>
          <a:prstGeom prst="rightBrace">
            <a:avLst>
              <a:gd name="adj1" fmla="val 76625"/>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30" name="TextBox 29"/>
          <p:cNvSpPr txBox="1"/>
          <p:nvPr/>
        </p:nvSpPr>
        <p:spPr>
          <a:xfrm>
            <a:off x="309268" y="1693215"/>
            <a:ext cx="5976125" cy="273290"/>
          </a:xfrm>
          <a:prstGeom prst="rect">
            <a:avLst/>
          </a:prstGeom>
          <a:noFill/>
        </p:spPr>
        <p:txBody>
          <a:bodyPr wrap="none" lIns="0" tIns="0" rIns="0" bIns="0" rtlCol="0">
            <a:noAutofit/>
          </a:bodyPr>
          <a:lstStyle/>
          <a:p>
            <a:r>
              <a:rPr lang="en-US" dirty="0">
                <a:solidFill>
                  <a:srgbClr val="C00000"/>
                </a:solidFill>
                <a:cs typeface="Consolas" panose="020B0609020204030204" pitchFamily="49" charset="0"/>
              </a:rPr>
              <a:t>Repair:</a:t>
            </a:r>
            <a:r>
              <a:rPr lang="en-US" dirty="0">
                <a:solidFill>
                  <a:srgbClr val="C00000"/>
                </a:solidFill>
                <a:latin typeface="Consolas" panose="020B0609020204030204" pitchFamily="49" charset="0"/>
                <a:cs typeface="Consolas" panose="020B0609020204030204" pitchFamily="49" charset="0"/>
              </a:rPr>
              <a:t> </a:t>
            </a:r>
            <a:r>
              <a:rPr lang="en-US" b="1" dirty="0">
                <a:solidFill>
                  <a:srgbClr val="C00000"/>
                </a:solidFill>
                <a:latin typeface="Consolas" panose="020B0609020204030204" pitchFamily="49" charset="0"/>
                <a:cs typeface="Consolas" panose="020B0609020204030204" pitchFamily="49" charset="0"/>
              </a:rPr>
              <a:t>UADD(start, n)</a:t>
            </a:r>
            <a:r>
              <a:rPr lang="en-US" dirty="0">
                <a:solidFill>
                  <a:srgbClr val="C00000"/>
                </a:solidFill>
                <a:latin typeface="Consolas" panose="020B0609020204030204" pitchFamily="49" charset="0"/>
                <a:cs typeface="Consolas" panose="020B0609020204030204" pitchFamily="49" charset="0"/>
              </a:rPr>
              <a:t> </a:t>
            </a:r>
            <a:r>
              <a:rPr lang="en-US" sz="1650" dirty="0">
                <a:solidFill>
                  <a:srgbClr val="008000"/>
                </a:solidFill>
                <a:cs typeface="Consolas" panose="020B0609020204030204" pitchFamily="49" charset="0"/>
              </a:rPr>
              <a:t>/* defined on next slide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7014" y="1289748"/>
            <a:ext cx="3516779" cy="3155582"/>
          </a:xfrm>
          <a:prstGeom prst="rect">
            <a:avLst/>
          </a:prstGeom>
        </p:spPr>
      </p:pic>
    </p:spTree>
    <p:extLst>
      <p:ext uri="{BB962C8B-B14F-4D97-AF65-F5344CB8AC3E}">
        <p14:creationId xmlns:p14="http://schemas.microsoft.com/office/powerpoint/2010/main" val="38004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4" presetClass="exit" presetSubtype="10" fill="hold" grpId="0" nodeType="withEffect">
                                  <p:stCondLst>
                                    <p:cond delay="0"/>
                                  </p:stCondLst>
                                  <p:childTnLst>
                                    <p:animEffect transition="out" filter="randombar(horizontal)">
                                      <p:cBhvr>
                                        <p:cTn id="19" dur="500"/>
                                        <p:tgtEl>
                                          <p:spTgt spid="3">
                                            <p:txEl>
                                              <p:pRg st="0" end="0"/>
                                            </p:txEl>
                                          </p:spTgt>
                                        </p:tgtEl>
                                      </p:cBhvr>
                                    </p:animEffect>
                                    <p:set>
                                      <p:cBhvr>
                                        <p:cTn id="2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30" grpId="0"/>
    </p:bldLst>
  </p:timing>
</p:sld>
</file>

<file path=ppt/theme/theme1.xml><?xml version="1.0" encoding="utf-8"?>
<a:theme xmlns:a="http://schemas.openxmlformats.org/drawingml/2006/main" name="SEI_RR_2016_template">
  <a:themeElements>
    <a:clrScheme name="Paul_palette">
      <a:dk1>
        <a:sysClr val="windowText" lastClr="000000"/>
      </a:dk1>
      <a:lt1>
        <a:sysClr val="window" lastClr="FFFFFF"/>
      </a:lt1>
      <a:dk2>
        <a:srgbClr val="005695"/>
      </a:dk2>
      <a:lt2>
        <a:srgbClr val="8D9BA9"/>
      </a:lt2>
      <a:accent1>
        <a:srgbClr val="005694"/>
      </a:accent1>
      <a:accent2>
        <a:srgbClr val="FCAC12"/>
      </a:accent2>
      <a:accent3>
        <a:srgbClr val="43AE38"/>
      </a:accent3>
      <a:accent4>
        <a:srgbClr val="FF6E00"/>
      </a:accent4>
      <a:accent5>
        <a:srgbClr val="6C137D"/>
      </a:accent5>
      <a:accent6>
        <a:srgbClr val="E1041B"/>
      </a:accent6>
      <a:hlink>
        <a:srgbClr val="0A50E1"/>
      </a:hlink>
      <a:folHlink>
        <a:srgbClr val="6EB2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I_RR_2016_Presentation_Template.potx [Read-Only]" id="{CDDA0358-6274-498A-9877-61AAAF6E3E16}" vid="{8197212D-F452-48A4-86DF-68C78103A5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A473D93740374A8C4D66E526C64972" ma:contentTypeVersion="0" ma:contentTypeDescription="Create a new document." ma:contentTypeScope="" ma:versionID="2e842eddaba0868d5f1bbe76863518f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E487A5-08F8-48D0-9295-1DF4431FE067}">
  <ds:schemaRef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59D828BA-8D5F-4396-9768-BD4BB9DCD90C}">
  <ds:schemaRefs>
    <ds:schemaRef ds:uri="http://schemas.microsoft.com/sharepoint/v3/contenttype/forms"/>
  </ds:schemaRefs>
</ds:datastoreItem>
</file>

<file path=customXml/itemProps3.xml><?xml version="1.0" encoding="utf-8"?>
<ds:datastoreItem xmlns:ds="http://schemas.openxmlformats.org/officeDocument/2006/customXml" ds:itemID="{CF97EBC6-06FA-49A6-9724-9EA73019D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SEI_RR_2016_Presentation_Template</Template>
  <TotalTime>12703</TotalTime>
  <Words>2612</Words>
  <Application>Microsoft Office PowerPoint</Application>
  <PresentationFormat>On-screen Show (4:3)</PresentationFormat>
  <Paragraphs>279</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Consolas</vt:lpstr>
      <vt:lpstr>Calibri</vt:lpstr>
      <vt:lpstr>Cambria Math</vt:lpstr>
      <vt:lpstr>ＭＳ Ｐゴシック</vt:lpstr>
      <vt:lpstr>Verdana</vt:lpstr>
      <vt:lpstr>Arial</vt:lpstr>
      <vt:lpstr>Cambria</vt:lpstr>
      <vt:lpstr>SEI_RR_2016_template</vt:lpstr>
      <vt:lpstr>Automated Code Repair Based on Inferred Specifications</vt:lpstr>
      <vt:lpstr>PowerPoint Presentation</vt:lpstr>
      <vt:lpstr>Automated Code Repair (ACR) – Motivation</vt:lpstr>
      <vt:lpstr>Premises for our work on automated repair</vt:lpstr>
      <vt:lpstr>Outline</vt:lpstr>
      <vt:lpstr>Integer Overflow</vt:lpstr>
      <vt:lpstr>Experimental Results</vt:lpstr>
      <vt:lpstr>Repair Strategy</vt:lpstr>
      <vt:lpstr>Arithmetic for Checking Bounds of an Array</vt:lpstr>
      <vt:lpstr>wrappers.h</vt:lpstr>
      <vt:lpstr>Semi-Repair</vt:lpstr>
      <vt:lpstr>Repair on source vs a compile-time pass</vt:lpstr>
      <vt:lpstr>Outline</vt:lpstr>
      <vt:lpstr>Memory Bounds</vt:lpstr>
      <vt:lpstr>Authorization Checks</vt:lpstr>
      <vt:lpstr>Authorization Checks</vt:lpstr>
      <vt:lpstr>Conclusion</vt:lpstr>
    </vt:vector>
  </TitlesOfParts>
  <Company>Software Engineering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 Code Repair Slides</dc:title>
  <dc:creator>William E. Klieber</dc:creator>
  <cp:lastModifiedBy>William E. Klieber</cp:lastModifiedBy>
  <cp:revision>200</cp:revision>
  <cp:lastPrinted>2015-11-05T19:18:24Z</cp:lastPrinted>
  <dcterms:created xsi:type="dcterms:W3CDTF">2016-09-25T16:55:04Z</dcterms:created>
  <dcterms:modified xsi:type="dcterms:W3CDTF">2016-11-04T03:54:32Z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0x0101006CA473D93740374A8C4D66E526C64972</vt:lpwstr>
  </property>
</Properties>
</file>